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5"/>
  </p:notesMasterIdLst>
  <p:sldIdLst>
    <p:sldId id="256" r:id="rId4"/>
    <p:sldId id="261" r:id="rId5"/>
    <p:sldId id="264" r:id="rId6"/>
    <p:sldId id="273" r:id="rId7"/>
    <p:sldId id="262" r:id="rId8"/>
    <p:sldId id="304" r:id="rId9"/>
    <p:sldId id="308" r:id="rId10"/>
    <p:sldId id="305" r:id="rId11"/>
    <p:sldId id="306" r:id="rId12"/>
    <p:sldId id="309" r:id="rId13"/>
    <p:sldId id="310" r:id="rId14"/>
    <p:sldId id="307" r:id="rId15"/>
    <p:sldId id="299" r:id="rId16"/>
    <p:sldId id="314" r:id="rId17"/>
    <p:sldId id="315" r:id="rId18"/>
    <p:sldId id="265" r:id="rId19"/>
    <p:sldId id="286" r:id="rId20"/>
    <p:sldId id="295" r:id="rId21"/>
    <p:sldId id="316" r:id="rId22"/>
    <p:sldId id="285" r:id="rId23"/>
    <p:sldId id="271"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7D17E5-98D6-43E3-AA82-A359DDC63CCB}" v="20" dt="2025-01-15T01:46:39.916"/>
    <p1510:client id="{83A264F7-5B2A-4EC0-99B0-C73B1FA72FC2}" v="15" dt="2025-01-14T10:36:44.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5452" autoAdjust="0"/>
  </p:normalViewPr>
  <p:slideViewPr>
    <p:cSldViewPr>
      <p:cViewPr varScale="1">
        <p:scale>
          <a:sx n="134" d="100"/>
          <a:sy n="134" d="100"/>
        </p:scale>
        <p:origin x="1002"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5D635-634B-45F5-BDCE-BA2ECF0C6C1D}"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A7788-F435-4031-8D91-FC021CF67707}" type="slidenum">
              <a:rPr lang="en-US" smtClean="0"/>
              <a:t>‹#›</a:t>
            </a:fld>
            <a:endParaRPr lang="en-US"/>
          </a:p>
        </p:txBody>
      </p:sp>
    </p:spTree>
    <p:extLst>
      <p:ext uri="{BB962C8B-B14F-4D97-AF65-F5344CB8AC3E}">
        <p14:creationId xmlns:p14="http://schemas.microsoft.com/office/powerpoint/2010/main" val="104762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RPA means </a:t>
            </a:r>
            <a:r>
              <a:rPr lang="en-US" altLang="ko-KR" sz="1200" dirty="0"/>
              <a:t>Robotic Process Automation.</a:t>
            </a:r>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1</a:t>
            </a:fld>
            <a:endParaRPr lang="en-US"/>
          </a:p>
        </p:txBody>
      </p:sp>
    </p:spTree>
    <p:extLst>
      <p:ext uri="{BB962C8B-B14F-4D97-AF65-F5344CB8AC3E}">
        <p14:creationId xmlns:p14="http://schemas.microsoft.com/office/powerpoint/2010/main" val="340703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repetition saves the mouse and keyboard operation commands along with the corresponding screenshots. When the RPA executes, it compares the screenshots in each folder, and after finding a match, it performs a localized match to determine the mouse click position.</a:t>
            </a:r>
          </a:p>
          <a:p>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10</a:t>
            </a:fld>
            <a:endParaRPr lang="en-US"/>
          </a:p>
        </p:txBody>
      </p:sp>
    </p:spTree>
    <p:extLst>
      <p:ext uri="{BB962C8B-B14F-4D97-AF65-F5344CB8AC3E}">
        <p14:creationId xmlns:p14="http://schemas.microsoft.com/office/powerpoint/2010/main" val="1407230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each operation, screenshots of the specific clicked positions are saved to enable localized matching. After processing, three scripts are generated:</a:t>
            </a:r>
          </a:p>
          <a:p>
            <a:pPr>
              <a:buFont typeface="+mj-lt"/>
              <a:buAutoNum type="arabicPeriod"/>
            </a:pPr>
            <a:r>
              <a:rPr lang="en-US" b="1" dirty="0" err="1"/>
              <a:t>nogpt</a:t>
            </a:r>
            <a:r>
              <a:rPr lang="en-US" b="1" dirty="0"/>
              <a:t> script</a:t>
            </a:r>
            <a:r>
              <a:rPr lang="en-US" dirty="0"/>
              <a:t>: This script does not query GPT to verify whether the conditions from the speech input are met. It executes the commands as long as the current screenshot matches one of the predefined condition.</a:t>
            </a:r>
          </a:p>
          <a:p>
            <a:pPr>
              <a:buFont typeface="+mj-lt"/>
              <a:buAutoNum type="arabicPeriod"/>
            </a:pPr>
            <a:r>
              <a:rPr lang="en-US" b="1" dirty="0"/>
              <a:t>gpt1 script</a:t>
            </a:r>
            <a:r>
              <a:rPr lang="en-US" dirty="0"/>
              <a:t>: This script uses GPT to generate a complete executable script. However, since it lacks prior fine-tuning, its functionality is always incomplete.</a:t>
            </a:r>
          </a:p>
          <a:p>
            <a:pPr>
              <a:buFont typeface="+mj-lt"/>
              <a:buAutoNum type="arabicPeriod"/>
            </a:pPr>
            <a:r>
              <a:rPr lang="en-US" b="1" dirty="0"/>
              <a:t>gpt2 script</a:t>
            </a:r>
            <a:r>
              <a:rPr lang="en-US" dirty="0"/>
              <a:t>: Based on the </a:t>
            </a:r>
            <a:r>
              <a:rPr lang="en-US" dirty="0" err="1"/>
              <a:t>nogpt</a:t>
            </a:r>
            <a:r>
              <a:rPr lang="en-US" dirty="0"/>
              <a:t> script, this script adds the functionality of querying GPT to verify whether the current screen matches the conditions specified by the speech input. Commands are executed only if the image matching is successful and the conditions are met.</a:t>
            </a:r>
          </a:p>
          <a:p>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11</a:t>
            </a:fld>
            <a:endParaRPr lang="en-US"/>
          </a:p>
        </p:txBody>
      </p:sp>
    </p:spTree>
    <p:extLst>
      <p:ext uri="{BB962C8B-B14F-4D97-AF65-F5344CB8AC3E}">
        <p14:creationId xmlns:p14="http://schemas.microsoft.com/office/powerpoint/2010/main" val="4266757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demonstrates how the </a:t>
            </a:r>
            <a:r>
              <a:rPr lang="en-US" b="1" dirty="0" err="1"/>
              <a:t>nogpt</a:t>
            </a:r>
            <a:r>
              <a:rPr lang="en-US" b="1" dirty="0"/>
              <a:t> script</a:t>
            </a:r>
            <a:r>
              <a:rPr lang="en-US" dirty="0"/>
              <a:t> operates. When the screenshot matches one of the recorded scenarios, the script checks if the command includes a specific position. If so, it performs localized matching to identify the position where the command should be executed. For example, when clicking on the "</a:t>
            </a:r>
            <a:r>
              <a:rPr lang="en-US" dirty="0" err="1"/>
              <a:t>DeepL</a:t>
            </a:r>
            <a:r>
              <a:rPr lang="en-US" dirty="0"/>
              <a:t> Translate" page, it can accurately distinguish between "</a:t>
            </a:r>
            <a:r>
              <a:rPr lang="en-US" dirty="0" err="1"/>
              <a:t>DeepL</a:t>
            </a:r>
            <a:r>
              <a:rPr lang="en-US" dirty="0"/>
              <a:t> Translate" and "</a:t>
            </a:r>
            <a:r>
              <a:rPr lang="en-US" dirty="0" err="1"/>
              <a:t>DeepL</a:t>
            </a:r>
            <a:r>
              <a:rPr lang="en-US" dirty="0"/>
              <a:t> Write." Regardless of the position of the "</a:t>
            </a:r>
            <a:r>
              <a:rPr lang="en-US" dirty="0" err="1"/>
              <a:t>DeepL</a:t>
            </a:r>
            <a:r>
              <a:rPr lang="en-US" dirty="0"/>
              <a:t> Translate" page, it can click on it accurately.</a:t>
            </a:r>
          </a:p>
          <a:p>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12</a:t>
            </a:fld>
            <a:endParaRPr lang="en-US"/>
          </a:p>
        </p:txBody>
      </p:sp>
    </p:spTree>
    <p:extLst>
      <p:ext uri="{BB962C8B-B14F-4D97-AF65-F5344CB8AC3E}">
        <p14:creationId xmlns:p14="http://schemas.microsoft.com/office/powerpoint/2010/main" val="280103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pictures show that GPT 4o can determine whether a screenshot matches the conditions for speech input, and this picture reflects that it correctly recognizes the conditions of the first step.</a:t>
            </a:r>
          </a:p>
        </p:txBody>
      </p:sp>
      <p:sp>
        <p:nvSpPr>
          <p:cNvPr id="4" name="Slide Number Placeholder 3"/>
          <p:cNvSpPr>
            <a:spLocks noGrp="1"/>
          </p:cNvSpPr>
          <p:nvPr>
            <p:ph type="sldNum" sz="quarter" idx="5"/>
          </p:nvPr>
        </p:nvSpPr>
        <p:spPr/>
        <p:txBody>
          <a:bodyPr/>
          <a:lstStyle/>
          <a:p>
            <a:fld id="{ADBA7788-F435-4031-8D91-FC021CF67707}" type="slidenum">
              <a:rPr lang="en-US" smtClean="0"/>
              <a:t>13</a:t>
            </a:fld>
            <a:endParaRPr lang="en-US"/>
          </a:p>
        </p:txBody>
      </p:sp>
    </p:spTree>
    <p:extLst>
      <p:ext uri="{BB962C8B-B14F-4D97-AF65-F5344CB8AC3E}">
        <p14:creationId xmlns:p14="http://schemas.microsoft.com/office/powerpoint/2010/main" val="51208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pictures below show that GPT 4o can correctly determine match and not-match with the screenshots of step 2, such as this one is not match.</a:t>
            </a:r>
          </a:p>
        </p:txBody>
      </p:sp>
      <p:sp>
        <p:nvSpPr>
          <p:cNvPr id="4" name="Slide Number Placeholder 3"/>
          <p:cNvSpPr>
            <a:spLocks noGrp="1"/>
          </p:cNvSpPr>
          <p:nvPr>
            <p:ph type="sldNum" sz="quarter" idx="5"/>
          </p:nvPr>
        </p:nvSpPr>
        <p:spPr/>
        <p:txBody>
          <a:bodyPr/>
          <a:lstStyle/>
          <a:p>
            <a:fld id="{ADBA7788-F435-4031-8D91-FC021CF67707}" type="slidenum">
              <a:rPr lang="en-US" smtClean="0"/>
              <a:t>14</a:t>
            </a:fld>
            <a:endParaRPr lang="en-US"/>
          </a:p>
        </p:txBody>
      </p:sp>
    </p:spTree>
    <p:extLst>
      <p:ext uri="{BB962C8B-B14F-4D97-AF65-F5344CB8AC3E}">
        <p14:creationId xmlns:p14="http://schemas.microsoft.com/office/powerpoint/2010/main" val="167415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one is match.</a:t>
            </a:r>
          </a:p>
        </p:txBody>
      </p:sp>
      <p:sp>
        <p:nvSpPr>
          <p:cNvPr id="4" name="Slide Number Placeholder 3"/>
          <p:cNvSpPr>
            <a:spLocks noGrp="1"/>
          </p:cNvSpPr>
          <p:nvPr>
            <p:ph type="sldNum" sz="quarter" idx="5"/>
          </p:nvPr>
        </p:nvSpPr>
        <p:spPr/>
        <p:txBody>
          <a:bodyPr/>
          <a:lstStyle/>
          <a:p>
            <a:fld id="{ADBA7788-F435-4031-8D91-FC021CF67707}" type="slidenum">
              <a:rPr lang="en-US" smtClean="0"/>
              <a:t>15</a:t>
            </a:fld>
            <a:endParaRPr lang="en-US"/>
          </a:p>
        </p:txBody>
      </p:sp>
    </p:spTree>
    <p:extLst>
      <p:ext uri="{BB962C8B-B14F-4D97-AF65-F5344CB8AC3E}">
        <p14:creationId xmlns:p14="http://schemas.microsoft.com/office/powerpoint/2010/main" val="404317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design </a:t>
            </a:r>
            <a:r>
              <a:rPr lang="en-US" sz="1200" dirty="0">
                <a:solidFill>
                  <a:schemeClr val="tx1">
                    <a:lumMod val="75000"/>
                    <a:lumOff val="25000"/>
                  </a:schemeClr>
                </a:solidFill>
                <a:cs typeface="Arial" pitchFamily="34" charset="0"/>
              </a:rPr>
              <a:t>Philosophy</a:t>
            </a:r>
            <a:r>
              <a:rPr lang="en-US" dirty="0"/>
              <a:t> was to create an apprentice-like RPA program that learns the process repeatedly, learns to handle different situations, and gradually achieves a higher degree of automation.</a:t>
            </a:r>
          </a:p>
        </p:txBody>
      </p:sp>
      <p:sp>
        <p:nvSpPr>
          <p:cNvPr id="4" name="Slide Number Placeholder 3"/>
          <p:cNvSpPr>
            <a:spLocks noGrp="1"/>
          </p:cNvSpPr>
          <p:nvPr>
            <p:ph type="sldNum" sz="quarter" idx="5"/>
          </p:nvPr>
        </p:nvSpPr>
        <p:spPr/>
        <p:txBody>
          <a:bodyPr/>
          <a:lstStyle/>
          <a:p>
            <a:fld id="{ADBA7788-F435-4031-8D91-FC021CF67707}" type="slidenum">
              <a:rPr lang="en-US" smtClean="0"/>
              <a:t>2</a:t>
            </a:fld>
            <a:endParaRPr lang="en-US"/>
          </a:p>
        </p:txBody>
      </p:sp>
    </p:spTree>
    <p:extLst>
      <p:ext uri="{BB962C8B-B14F-4D97-AF65-F5344CB8AC3E}">
        <p14:creationId xmlns:p14="http://schemas.microsoft.com/office/powerpoint/2010/main" val="52688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Section1 I will explain the functions that have been implemented in my program.</a:t>
            </a:r>
          </a:p>
        </p:txBody>
      </p:sp>
      <p:sp>
        <p:nvSpPr>
          <p:cNvPr id="4" name="Slide Number Placeholder 3"/>
          <p:cNvSpPr>
            <a:spLocks noGrp="1"/>
          </p:cNvSpPr>
          <p:nvPr>
            <p:ph type="sldNum" sz="quarter" idx="5"/>
          </p:nvPr>
        </p:nvSpPr>
        <p:spPr/>
        <p:txBody>
          <a:bodyPr/>
          <a:lstStyle/>
          <a:p>
            <a:fld id="{ADBA7788-F435-4031-8D91-FC021CF67707}" type="slidenum">
              <a:rPr lang="en-US" smtClean="0"/>
              <a:t>3</a:t>
            </a:fld>
            <a:endParaRPr lang="en-US"/>
          </a:p>
        </p:txBody>
      </p:sp>
    </p:spTree>
    <p:extLst>
      <p:ext uri="{BB962C8B-B14F-4D97-AF65-F5344CB8AC3E}">
        <p14:creationId xmlns:p14="http://schemas.microsoft.com/office/powerpoint/2010/main" val="168963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learn a step in an operation, first use speech input to tell the RPA (Robotic Process Automation) under what situations this step should be performed, such as when "share translation" is selected. Then, proceed to operate the mouse and keyboard. Specific actions, like a mouse click at a particular position, will be recorded. Meanwhile, the entire screen and the area near the click position will be captured in screenshots. Actions and screenshots can be recorded multiple times to cover various situations, simulating the real learning process of an apprentice. Once we believe all situations have been covered, the program is activated to execute commands automatically. It will first determine whether the current screen matches one of the predefined situations and locate the specific click position within that situations. Then, it will query the LLM to verify whether the current screenshot meets the condition specified by the speech input. Only if the condition is met will the action be executed.</a:t>
            </a:r>
          </a:p>
          <a:p>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4</a:t>
            </a:fld>
            <a:endParaRPr lang="en-US"/>
          </a:p>
        </p:txBody>
      </p:sp>
    </p:spTree>
    <p:extLst>
      <p:ext uri="{BB962C8B-B14F-4D97-AF65-F5344CB8AC3E}">
        <p14:creationId xmlns:p14="http://schemas.microsoft.com/office/powerpoint/2010/main" val="238792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I'll illustrate with some videos and pictures </a:t>
            </a:r>
          </a:p>
        </p:txBody>
      </p:sp>
      <p:sp>
        <p:nvSpPr>
          <p:cNvPr id="4" name="Slide Number Placeholder 3"/>
          <p:cNvSpPr>
            <a:spLocks noGrp="1"/>
          </p:cNvSpPr>
          <p:nvPr>
            <p:ph type="sldNum" sz="quarter" idx="5"/>
          </p:nvPr>
        </p:nvSpPr>
        <p:spPr/>
        <p:txBody>
          <a:bodyPr/>
          <a:lstStyle/>
          <a:p>
            <a:fld id="{ADBA7788-F435-4031-8D91-FC021CF67707}" type="slidenum">
              <a:rPr lang="en-US" smtClean="0"/>
              <a:t>5</a:t>
            </a:fld>
            <a:endParaRPr lang="en-US"/>
          </a:p>
        </p:txBody>
      </p:sp>
    </p:spTree>
    <p:extLst>
      <p:ext uri="{BB962C8B-B14F-4D97-AF65-F5344CB8AC3E}">
        <p14:creationId xmlns:p14="http://schemas.microsoft.com/office/powerpoint/2010/main" val="247265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starting a step record, a dialog box prompts us to record the execution condition for this step. Once completed, the condition will be recognized and output as text in the "speech formed command." The subsequent mouse and keyboard actions will be recorded and output to the "motion formed command."</a:t>
            </a:r>
          </a:p>
        </p:txBody>
      </p:sp>
      <p:sp>
        <p:nvSpPr>
          <p:cNvPr id="4" name="Slide Number Placeholder 3"/>
          <p:cNvSpPr>
            <a:spLocks noGrp="1"/>
          </p:cNvSpPr>
          <p:nvPr>
            <p:ph type="sldNum" sz="quarter" idx="5"/>
          </p:nvPr>
        </p:nvSpPr>
        <p:spPr/>
        <p:txBody>
          <a:bodyPr/>
          <a:lstStyle/>
          <a:p>
            <a:fld id="{ADBA7788-F435-4031-8D91-FC021CF67707}" type="slidenum">
              <a:rPr lang="en-US" smtClean="0"/>
              <a:t>6</a:t>
            </a:fld>
            <a:endParaRPr lang="en-US"/>
          </a:p>
        </p:txBody>
      </p:sp>
    </p:spTree>
    <p:extLst>
      <p:ext uri="{BB962C8B-B14F-4D97-AF65-F5344CB8AC3E}">
        <p14:creationId xmlns:p14="http://schemas.microsoft.com/office/powerpoint/2010/main" val="8414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the recording of this step and the screenshot will be saved.</a:t>
            </a:r>
          </a:p>
        </p:txBody>
      </p:sp>
      <p:sp>
        <p:nvSpPr>
          <p:cNvPr id="4" name="Slide Number Placeholder 3"/>
          <p:cNvSpPr>
            <a:spLocks noGrp="1"/>
          </p:cNvSpPr>
          <p:nvPr>
            <p:ph type="sldNum" sz="quarter" idx="5"/>
          </p:nvPr>
        </p:nvSpPr>
        <p:spPr/>
        <p:txBody>
          <a:bodyPr/>
          <a:lstStyle/>
          <a:p>
            <a:fld id="{ADBA7788-F435-4031-8D91-FC021CF67707}" type="slidenum">
              <a:rPr lang="en-US" smtClean="0"/>
              <a:t>7</a:t>
            </a:fld>
            <a:endParaRPr lang="en-US"/>
          </a:p>
        </p:txBody>
      </p:sp>
    </p:spTree>
    <p:extLst>
      <p:ext uri="{BB962C8B-B14F-4D97-AF65-F5344CB8AC3E}">
        <p14:creationId xmlns:p14="http://schemas.microsoft.com/office/powerpoint/2010/main" val="294797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text in the "speech formed command" and "motion formed command" can be copied into the "organized command," where the LLM is invoked to generate Python commands that directly control the mouse and keyboard. However, such prompts are insufficient to generate commands that can accurately determine the conditions from the speech input. The generated commands can be entered into the text box above for testing and execution.</a:t>
            </a:r>
          </a:p>
          <a:p>
            <a:endParaRPr lang="en-US" dirty="0"/>
          </a:p>
        </p:txBody>
      </p:sp>
      <p:sp>
        <p:nvSpPr>
          <p:cNvPr id="4" name="Slide Number Placeholder 3"/>
          <p:cNvSpPr>
            <a:spLocks noGrp="1"/>
          </p:cNvSpPr>
          <p:nvPr>
            <p:ph type="sldNum" sz="quarter" idx="5"/>
          </p:nvPr>
        </p:nvSpPr>
        <p:spPr/>
        <p:txBody>
          <a:bodyPr/>
          <a:lstStyle/>
          <a:p>
            <a:fld id="{ADBA7788-F435-4031-8D91-FC021CF67707}" type="slidenum">
              <a:rPr lang="en-US" smtClean="0"/>
              <a:t>8</a:t>
            </a:fld>
            <a:endParaRPr lang="en-US"/>
          </a:p>
        </p:txBody>
      </p:sp>
    </p:spTree>
    <p:extLst>
      <p:ext uri="{BB962C8B-B14F-4D97-AF65-F5344CB8AC3E}">
        <p14:creationId xmlns:p14="http://schemas.microsoft.com/office/powerpoint/2010/main" val="292919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recording process can be repeated multiple times, as the specific conditions during each task execution may </a:t>
            </a:r>
            <a:r>
              <a:rPr lang="en-US" altLang="zh-CN" dirty="0"/>
              <a:t>change</a:t>
            </a:r>
            <a:r>
              <a:rPr lang="en-US" dirty="0"/>
              <a:t>. This process simulates real learning, aiming to provide as many potential condition as possible.</a:t>
            </a:r>
          </a:p>
        </p:txBody>
      </p:sp>
      <p:sp>
        <p:nvSpPr>
          <p:cNvPr id="4" name="Slide Number Placeholder 3"/>
          <p:cNvSpPr>
            <a:spLocks noGrp="1"/>
          </p:cNvSpPr>
          <p:nvPr>
            <p:ph type="sldNum" sz="quarter" idx="5"/>
          </p:nvPr>
        </p:nvSpPr>
        <p:spPr/>
        <p:txBody>
          <a:bodyPr/>
          <a:lstStyle/>
          <a:p>
            <a:fld id="{ADBA7788-F435-4031-8D91-FC021CF67707}" type="slidenum">
              <a:rPr lang="en-US" smtClean="0"/>
              <a:t>9</a:t>
            </a:fld>
            <a:endParaRPr lang="en-US"/>
          </a:p>
        </p:txBody>
      </p:sp>
    </p:spTree>
    <p:extLst>
      <p:ext uri="{BB962C8B-B14F-4D97-AF65-F5344CB8AC3E}">
        <p14:creationId xmlns:p14="http://schemas.microsoft.com/office/powerpoint/2010/main" val="1342019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8098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2097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26" y="3507854"/>
            <a:ext cx="9144000" cy="522725"/>
          </a:xfrm>
        </p:spPr>
        <p:txBody>
          <a:bodyPr/>
          <a:lstStyle/>
          <a:p>
            <a:pPr lvl="0"/>
            <a:r>
              <a:rPr lang="en-US" altLang="ko-KR" sz="2400" dirty="0"/>
              <a:t>Apprenticeships RPA: LLM for Robotic Process Automation</a:t>
            </a:r>
          </a:p>
        </p:txBody>
      </p:sp>
      <p:sp>
        <p:nvSpPr>
          <p:cNvPr id="4" name="Text Placeholder 3"/>
          <p:cNvSpPr>
            <a:spLocks noGrp="1"/>
          </p:cNvSpPr>
          <p:nvPr>
            <p:ph type="body" sz="quarter" idx="11"/>
          </p:nvPr>
        </p:nvSpPr>
        <p:spPr>
          <a:xfrm>
            <a:off x="-27426" y="4443958"/>
            <a:ext cx="9144000" cy="288032"/>
          </a:xfrm>
        </p:spPr>
        <p:txBody>
          <a:bodyPr/>
          <a:lstStyle/>
          <a:p>
            <a:pPr>
              <a:spcBef>
                <a:spcPts val="0"/>
              </a:spcBef>
              <a:defRPr/>
            </a:pPr>
            <a:r>
              <a:rPr lang="en-US" altLang="ko-KR" dirty="0"/>
              <a:t>lwd97@stanford.edu</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D26A6-35F9-B1BE-2896-B8B515ACAD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C5DF390-A9C5-7CB5-51CD-BC053BB9BA78}"/>
              </a:ext>
            </a:extLst>
          </p:cNvPr>
          <p:cNvSpPr>
            <a:spLocks noGrp="1"/>
          </p:cNvSpPr>
          <p:nvPr>
            <p:ph type="body" sz="quarter" idx="10"/>
          </p:nvPr>
        </p:nvSpPr>
        <p:spPr>
          <a:xfrm>
            <a:off x="107504" y="481173"/>
            <a:ext cx="6192688" cy="576064"/>
          </a:xfrm>
        </p:spPr>
        <p:txBody>
          <a:bodyPr/>
          <a:lstStyle/>
          <a:p>
            <a:r>
              <a:rPr lang="en-US" altLang="ko-KR" sz="2800" b="1" dirty="0"/>
              <a:t>Each operation generates a new log folder with screenshots and commands.</a:t>
            </a:r>
            <a:endParaRPr lang="ko-KR" altLang="en-US" sz="2800" b="1" dirty="0"/>
          </a:p>
        </p:txBody>
      </p:sp>
      <p:pic>
        <p:nvPicPr>
          <p:cNvPr id="10" name="图片 9">
            <a:extLst>
              <a:ext uri="{FF2B5EF4-FFF2-40B4-BE49-F238E27FC236}">
                <a16:creationId xmlns:a16="http://schemas.microsoft.com/office/drawing/2014/main" id="{87CEE311-C8EA-C5A4-9F56-397C9E846FF3}"/>
              </a:ext>
            </a:extLst>
          </p:cNvPr>
          <p:cNvPicPr>
            <a:picLocks noChangeAspect="1"/>
          </p:cNvPicPr>
          <p:nvPr/>
        </p:nvPicPr>
        <p:blipFill>
          <a:blip r:embed="rId3"/>
          <a:srcRect r="45094"/>
          <a:stretch/>
        </p:blipFill>
        <p:spPr>
          <a:xfrm>
            <a:off x="5683336" y="1068314"/>
            <a:ext cx="3327174" cy="807496"/>
          </a:xfrm>
          <a:prstGeom prst="rect">
            <a:avLst/>
          </a:prstGeom>
        </p:spPr>
      </p:pic>
      <p:pic>
        <p:nvPicPr>
          <p:cNvPr id="12" name="图片 11">
            <a:extLst>
              <a:ext uri="{FF2B5EF4-FFF2-40B4-BE49-F238E27FC236}">
                <a16:creationId xmlns:a16="http://schemas.microsoft.com/office/drawing/2014/main" id="{1E796F28-736B-D1CE-F0BB-F81FF912747E}"/>
              </a:ext>
            </a:extLst>
          </p:cNvPr>
          <p:cNvPicPr>
            <a:picLocks noChangeAspect="1"/>
          </p:cNvPicPr>
          <p:nvPr/>
        </p:nvPicPr>
        <p:blipFill>
          <a:blip r:embed="rId4"/>
          <a:stretch>
            <a:fillRect/>
          </a:stretch>
        </p:blipFill>
        <p:spPr>
          <a:xfrm>
            <a:off x="4572000" y="2959808"/>
            <a:ext cx="4438510" cy="1912269"/>
          </a:xfrm>
          <a:prstGeom prst="rect">
            <a:avLst/>
          </a:prstGeom>
        </p:spPr>
      </p:pic>
      <p:pic>
        <p:nvPicPr>
          <p:cNvPr id="11" name="图片 9">
            <a:extLst>
              <a:ext uri="{FF2B5EF4-FFF2-40B4-BE49-F238E27FC236}">
                <a16:creationId xmlns:a16="http://schemas.microsoft.com/office/drawing/2014/main" id="{B8D5138C-1083-BA70-6EB5-E0C5505F3C75}"/>
              </a:ext>
            </a:extLst>
          </p:cNvPr>
          <p:cNvPicPr>
            <a:picLocks noChangeAspect="1"/>
          </p:cNvPicPr>
          <p:nvPr/>
        </p:nvPicPr>
        <p:blipFill>
          <a:blip r:embed="rId3"/>
          <a:srcRect l="54728"/>
          <a:stretch/>
        </p:blipFill>
        <p:spPr>
          <a:xfrm>
            <a:off x="6512764" y="2050206"/>
            <a:ext cx="2497746" cy="735206"/>
          </a:xfrm>
          <a:prstGeom prst="rect">
            <a:avLst/>
          </a:prstGeom>
        </p:spPr>
      </p:pic>
    </p:spTree>
    <p:extLst>
      <p:ext uri="{BB962C8B-B14F-4D97-AF65-F5344CB8AC3E}">
        <p14:creationId xmlns:p14="http://schemas.microsoft.com/office/powerpoint/2010/main" val="156551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F9788-B514-F1BC-1143-00B5B7DF70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97CA80-EA81-F40C-A348-C8BE388881CC}"/>
              </a:ext>
            </a:extLst>
          </p:cNvPr>
          <p:cNvSpPr>
            <a:spLocks noGrp="1"/>
          </p:cNvSpPr>
          <p:nvPr>
            <p:ph type="body" sz="quarter" idx="10"/>
          </p:nvPr>
        </p:nvSpPr>
        <p:spPr>
          <a:xfrm>
            <a:off x="81646" y="473133"/>
            <a:ext cx="5642481" cy="576064"/>
          </a:xfrm>
        </p:spPr>
        <p:txBody>
          <a:bodyPr/>
          <a:lstStyle/>
          <a:p>
            <a:r>
              <a:rPr lang="en-US" altLang="ko-KR" sz="2800" b="1" dirty="0"/>
              <a:t>Processing the records after multiple operations yields three scripts</a:t>
            </a:r>
            <a:endParaRPr lang="ko-KR" altLang="en-US" sz="2800" b="1" dirty="0"/>
          </a:p>
        </p:txBody>
      </p:sp>
      <p:pic>
        <p:nvPicPr>
          <p:cNvPr id="9" name="图片 8">
            <a:extLst>
              <a:ext uri="{FF2B5EF4-FFF2-40B4-BE49-F238E27FC236}">
                <a16:creationId xmlns:a16="http://schemas.microsoft.com/office/drawing/2014/main" id="{5E6A247A-B39B-A35E-9080-D6D952E851D8}"/>
              </a:ext>
            </a:extLst>
          </p:cNvPr>
          <p:cNvPicPr>
            <a:picLocks noChangeAspect="1"/>
          </p:cNvPicPr>
          <p:nvPr/>
        </p:nvPicPr>
        <p:blipFill>
          <a:blip r:embed="rId3"/>
          <a:srcRect l="54953" t="21472" b="39697"/>
          <a:stretch/>
        </p:blipFill>
        <p:spPr>
          <a:xfrm>
            <a:off x="4943268" y="3651870"/>
            <a:ext cx="4119086" cy="1172033"/>
          </a:xfrm>
          <a:prstGeom prst="rect">
            <a:avLst/>
          </a:prstGeom>
        </p:spPr>
      </p:pic>
      <p:pic>
        <p:nvPicPr>
          <p:cNvPr id="11" name="图片 8">
            <a:extLst>
              <a:ext uri="{FF2B5EF4-FFF2-40B4-BE49-F238E27FC236}">
                <a16:creationId xmlns:a16="http://schemas.microsoft.com/office/drawing/2014/main" id="{B1CCE101-4CFB-F739-16FA-FB28B4C83A18}"/>
              </a:ext>
            </a:extLst>
          </p:cNvPr>
          <p:cNvPicPr>
            <a:picLocks noChangeAspect="1"/>
          </p:cNvPicPr>
          <p:nvPr/>
        </p:nvPicPr>
        <p:blipFill>
          <a:blip r:embed="rId3"/>
          <a:srcRect l="1489" r="44876"/>
          <a:stretch/>
        </p:blipFill>
        <p:spPr>
          <a:xfrm>
            <a:off x="4943268" y="1094553"/>
            <a:ext cx="4119086" cy="2535018"/>
          </a:xfrm>
          <a:prstGeom prst="rect">
            <a:avLst/>
          </a:prstGeom>
        </p:spPr>
      </p:pic>
    </p:spTree>
    <p:extLst>
      <p:ext uri="{BB962C8B-B14F-4D97-AF65-F5344CB8AC3E}">
        <p14:creationId xmlns:p14="http://schemas.microsoft.com/office/powerpoint/2010/main" val="211113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80A8-B37D-3BD5-0613-F17BBDFE0F67}"/>
            </a:ext>
          </a:extLst>
        </p:cNvPr>
        <p:cNvGrpSpPr/>
        <p:nvPr/>
      </p:nvGrpSpPr>
      <p:grpSpPr>
        <a:xfrm>
          <a:off x="0" y="0"/>
          <a:ext cx="0" cy="0"/>
          <a:chOff x="0" y="0"/>
          <a:chExt cx="0" cy="0"/>
        </a:xfrm>
      </p:grpSpPr>
      <p:sp>
        <p:nvSpPr>
          <p:cNvPr id="10" name="Text Placeholder 13">
            <a:extLst>
              <a:ext uri="{FF2B5EF4-FFF2-40B4-BE49-F238E27FC236}">
                <a16:creationId xmlns:a16="http://schemas.microsoft.com/office/drawing/2014/main" id="{721282F7-33E5-4988-B9B3-5FF977C0C422}"/>
              </a:ext>
            </a:extLst>
          </p:cNvPr>
          <p:cNvSpPr txBox="1">
            <a:spLocks/>
          </p:cNvSpPr>
          <p:nvPr/>
        </p:nvSpPr>
        <p:spPr>
          <a:xfrm>
            <a:off x="5758478" y="411510"/>
            <a:ext cx="3419872" cy="92635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sz="1800" b="1" dirty="0">
                <a:solidFill>
                  <a:schemeClr val="tx1">
                    <a:lumMod val="75000"/>
                    <a:lumOff val="25000"/>
                  </a:schemeClr>
                </a:solidFill>
                <a:latin typeface="+mj-lt"/>
                <a:cs typeface="Arial" pitchFamily="34" charset="0"/>
              </a:rPr>
              <a:t>Localized screenshots that  match the location of a click  in a screenshot can handle a variety of situations</a:t>
            </a:r>
            <a:endParaRPr lang="en-US" altLang="ko-KR" sz="1800" b="1" dirty="0">
              <a:solidFill>
                <a:schemeClr val="tx1">
                  <a:lumMod val="75000"/>
                  <a:lumOff val="25000"/>
                </a:schemeClr>
              </a:solidFill>
              <a:latin typeface="+mj-lt"/>
              <a:cs typeface="Arial" pitchFamily="34" charset="0"/>
            </a:endParaRPr>
          </a:p>
        </p:txBody>
      </p:sp>
      <p:sp>
        <p:nvSpPr>
          <p:cNvPr id="11" name="TextBox 10">
            <a:extLst>
              <a:ext uri="{FF2B5EF4-FFF2-40B4-BE49-F238E27FC236}">
                <a16:creationId xmlns:a16="http://schemas.microsoft.com/office/drawing/2014/main" id="{B47DC1D5-2BC8-1447-3BDA-FCD48F374020}"/>
              </a:ext>
            </a:extLst>
          </p:cNvPr>
          <p:cNvSpPr txBox="1"/>
          <p:nvPr/>
        </p:nvSpPr>
        <p:spPr>
          <a:xfrm>
            <a:off x="6114623" y="1582569"/>
            <a:ext cx="2996218" cy="1384995"/>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When the current screen is successfully matched with a screenshot of an operation, match the corresponding local screenshot on the current screen to find the location that needs to be clicked. Even if the tab position changes, the correct position can still be found..</a:t>
            </a:r>
          </a:p>
        </p:txBody>
      </p:sp>
      <p:pic>
        <p:nvPicPr>
          <p:cNvPr id="3" name="no-gpt">
            <a:hlinkClick r:id="" action="ppaction://media"/>
            <a:extLst>
              <a:ext uri="{FF2B5EF4-FFF2-40B4-BE49-F238E27FC236}">
                <a16:creationId xmlns:a16="http://schemas.microsoft.com/office/drawing/2014/main" id="{A9FEB4AE-BA24-A212-7D32-00838DF02C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59" y="555526"/>
            <a:ext cx="5875853" cy="3672408"/>
          </a:xfrm>
          <a:prstGeom prst="rect">
            <a:avLst/>
          </a:prstGeom>
        </p:spPr>
      </p:pic>
    </p:spTree>
    <p:extLst>
      <p:ext uri="{BB962C8B-B14F-4D97-AF65-F5344CB8AC3E}">
        <p14:creationId xmlns:p14="http://schemas.microsoft.com/office/powerpoint/2010/main" val="171761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1"/>
                </a:solidFill>
                <a:latin typeface="+mj-lt"/>
                <a:cs typeface="Arial" pitchFamily="34" charset="0"/>
              </a:rPr>
              <a:t>GPT 4o </a:t>
            </a:r>
            <a:r>
              <a:rPr lang="en-US" altLang="ko-KR" b="1" dirty="0">
                <a:solidFill>
                  <a:schemeClr val="tx1">
                    <a:lumMod val="75000"/>
                    <a:lumOff val="25000"/>
                  </a:schemeClr>
                </a:solidFill>
                <a:latin typeface="+mj-lt"/>
                <a:cs typeface="Arial" pitchFamily="34" charset="0"/>
              </a:rPr>
              <a:t>Determine eligibility</a:t>
            </a:r>
          </a:p>
        </p:txBody>
      </p:sp>
      <p:sp>
        <p:nvSpPr>
          <p:cNvPr id="5" name="TextBox 4">
            <a:extLst>
              <a:ext uri="{FF2B5EF4-FFF2-40B4-BE49-F238E27FC236}">
                <a16:creationId xmlns:a16="http://schemas.microsoft.com/office/drawing/2014/main" id="{C0195580-1A31-4462-8F77-7DDADC7122AD}"/>
              </a:ext>
            </a:extLst>
          </p:cNvPr>
          <p:cNvSpPr txBox="1"/>
          <p:nvPr/>
        </p:nvSpPr>
        <p:spPr>
          <a:xfrm>
            <a:off x="4932040" y="596175"/>
            <a:ext cx="3384376" cy="830997"/>
          </a:xfrm>
          <a:prstGeom prst="rect">
            <a:avLst/>
          </a:prstGeom>
          <a:noFill/>
        </p:spPr>
        <p:txBody>
          <a:bodyPr wrap="square" rtlCol="0" anchor="ctr">
            <a:spAutoFit/>
          </a:bodyPr>
          <a:lstStyle/>
          <a:p>
            <a:r>
              <a:rPr lang="en-US" altLang="ko-KR" sz="1200" dirty="0">
                <a:solidFill>
                  <a:schemeClr val="bg1"/>
                </a:solidFill>
                <a:cs typeface="Arial" pitchFamily="34" charset="0"/>
              </a:rPr>
              <a:t>When the current screen matches one of the recorded conditions, GPT 4o can be invoked, it determines whether the current screen matches the conditions for speech input.. </a:t>
            </a:r>
          </a:p>
        </p:txBody>
      </p:sp>
      <p:pic>
        <p:nvPicPr>
          <p:cNvPr id="2" name="图片 9">
            <a:extLst>
              <a:ext uri="{FF2B5EF4-FFF2-40B4-BE49-F238E27FC236}">
                <a16:creationId xmlns:a16="http://schemas.microsoft.com/office/drawing/2014/main" id="{9B5D5C75-4E27-27C2-2459-873F8D12DAF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447" b="7447"/>
          <a:stretch>
            <a:fillRect/>
          </a:stretch>
        </p:blipFill>
        <p:spPr>
          <a:xfrm>
            <a:off x="35496" y="2263775"/>
            <a:ext cx="9144000" cy="2879725"/>
          </a:xfrm>
          <a:prstGeom prst="rect">
            <a:avLst/>
          </a:prstGeom>
        </p:spPr>
      </p:pic>
    </p:spTree>
    <p:extLst>
      <p:ext uri="{BB962C8B-B14F-4D97-AF65-F5344CB8AC3E}">
        <p14:creationId xmlns:p14="http://schemas.microsoft.com/office/powerpoint/2010/main" val="77501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7103A-425E-7D51-163C-23E1A9BFF25D}"/>
            </a:ext>
          </a:extLst>
        </p:cNvPr>
        <p:cNvGrpSpPr/>
        <p:nvPr/>
      </p:nvGrpSpPr>
      <p:grpSpPr>
        <a:xfrm>
          <a:off x="0" y="0"/>
          <a:ext cx="0" cy="0"/>
          <a:chOff x="0" y="0"/>
          <a:chExt cx="0" cy="0"/>
        </a:xfrm>
      </p:grpSpPr>
      <p:sp>
        <p:nvSpPr>
          <p:cNvPr id="6" name="Text Placeholder 13">
            <a:extLst>
              <a:ext uri="{FF2B5EF4-FFF2-40B4-BE49-F238E27FC236}">
                <a16:creationId xmlns:a16="http://schemas.microsoft.com/office/drawing/2014/main" id="{42C3FBC9-C0A4-F1E9-3D56-8F0B2C622890}"/>
              </a:ext>
            </a:extLst>
          </p:cNvPr>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1"/>
                </a:solidFill>
                <a:latin typeface="+mj-lt"/>
                <a:cs typeface="Arial" pitchFamily="34" charset="0"/>
              </a:rPr>
              <a:t>GPT 4o </a:t>
            </a:r>
            <a:r>
              <a:rPr lang="en-US" altLang="ko-KR" b="1" dirty="0">
                <a:solidFill>
                  <a:schemeClr val="tx1">
                    <a:lumMod val="75000"/>
                    <a:lumOff val="25000"/>
                  </a:schemeClr>
                </a:solidFill>
                <a:latin typeface="+mj-lt"/>
                <a:cs typeface="Arial" pitchFamily="34" charset="0"/>
              </a:rPr>
              <a:t>Determine eligibility</a:t>
            </a:r>
          </a:p>
        </p:txBody>
      </p:sp>
      <p:sp>
        <p:nvSpPr>
          <p:cNvPr id="5" name="TextBox 4">
            <a:extLst>
              <a:ext uri="{FF2B5EF4-FFF2-40B4-BE49-F238E27FC236}">
                <a16:creationId xmlns:a16="http://schemas.microsoft.com/office/drawing/2014/main" id="{266C4896-C665-DF2F-1A32-958EA1254663}"/>
              </a:ext>
            </a:extLst>
          </p:cNvPr>
          <p:cNvSpPr txBox="1"/>
          <p:nvPr/>
        </p:nvSpPr>
        <p:spPr>
          <a:xfrm>
            <a:off x="4932040" y="780841"/>
            <a:ext cx="3384376" cy="461665"/>
          </a:xfrm>
          <a:prstGeom prst="rect">
            <a:avLst/>
          </a:prstGeom>
          <a:noFill/>
        </p:spPr>
        <p:txBody>
          <a:bodyPr wrap="square" rtlCol="0" anchor="ctr">
            <a:spAutoFit/>
          </a:bodyPr>
          <a:lstStyle/>
          <a:p>
            <a:r>
              <a:rPr lang="en-US" altLang="ko-KR" sz="1200" dirty="0">
                <a:solidFill>
                  <a:schemeClr val="bg1"/>
                </a:solidFill>
                <a:cs typeface="Arial" pitchFamily="34" charset="0"/>
              </a:rPr>
              <a:t>In step2, whether 'share translation' is checked or not can also be determined by GPT 4o</a:t>
            </a:r>
          </a:p>
        </p:txBody>
      </p:sp>
      <p:sp>
        <p:nvSpPr>
          <p:cNvPr id="4" name="Picture Placeholder 3">
            <a:extLst>
              <a:ext uri="{FF2B5EF4-FFF2-40B4-BE49-F238E27FC236}">
                <a16:creationId xmlns:a16="http://schemas.microsoft.com/office/drawing/2014/main" id="{45A74706-82F9-2CC3-DFBE-6143A98B63C1}"/>
              </a:ext>
            </a:extLst>
          </p:cNvPr>
          <p:cNvSpPr>
            <a:spLocks noGrp="1"/>
          </p:cNvSpPr>
          <p:nvPr>
            <p:ph type="pic" idx="1"/>
          </p:nvPr>
        </p:nvSpPr>
        <p:spPr/>
        <p:txBody>
          <a:bodyPr/>
          <a:lstStyle/>
          <a:p>
            <a:endParaRPr lang="en-US"/>
          </a:p>
        </p:txBody>
      </p:sp>
      <p:pic>
        <p:nvPicPr>
          <p:cNvPr id="7" name="图片 8">
            <a:extLst>
              <a:ext uri="{FF2B5EF4-FFF2-40B4-BE49-F238E27FC236}">
                <a16:creationId xmlns:a16="http://schemas.microsoft.com/office/drawing/2014/main" id="{B97405B1-05D3-19AB-9954-5B2A5D7D0D96}"/>
              </a:ext>
            </a:extLst>
          </p:cNvPr>
          <p:cNvPicPr>
            <a:picLocks noChangeAspect="1"/>
          </p:cNvPicPr>
          <p:nvPr/>
        </p:nvPicPr>
        <p:blipFill>
          <a:blip r:embed="rId3"/>
          <a:stretch>
            <a:fillRect/>
          </a:stretch>
        </p:blipFill>
        <p:spPr>
          <a:xfrm>
            <a:off x="0" y="1995686"/>
            <a:ext cx="9144000" cy="3129334"/>
          </a:xfrm>
          <a:prstGeom prst="rect">
            <a:avLst/>
          </a:prstGeom>
        </p:spPr>
      </p:pic>
    </p:spTree>
    <p:extLst>
      <p:ext uri="{BB962C8B-B14F-4D97-AF65-F5344CB8AC3E}">
        <p14:creationId xmlns:p14="http://schemas.microsoft.com/office/powerpoint/2010/main" val="292408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61F61-7CA1-5BD2-5BE5-458F10EFE2D0}"/>
            </a:ext>
          </a:extLst>
        </p:cNvPr>
        <p:cNvGrpSpPr/>
        <p:nvPr/>
      </p:nvGrpSpPr>
      <p:grpSpPr>
        <a:xfrm>
          <a:off x="0" y="0"/>
          <a:ext cx="0" cy="0"/>
          <a:chOff x="0" y="0"/>
          <a:chExt cx="0" cy="0"/>
        </a:xfrm>
      </p:grpSpPr>
      <p:sp>
        <p:nvSpPr>
          <p:cNvPr id="6" name="Text Placeholder 13">
            <a:extLst>
              <a:ext uri="{FF2B5EF4-FFF2-40B4-BE49-F238E27FC236}">
                <a16:creationId xmlns:a16="http://schemas.microsoft.com/office/drawing/2014/main" id="{DD4970CE-D12D-04F1-7183-CEA9994A1E9E}"/>
              </a:ext>
            </a:extLst>
          </p:cNvPr>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1"/>
                </a:solidFill>
                <a:latin typeface="+mj-lt"/>
                <a:cs typeface="Arial" pitchFamily="34" charset="0"/>
              </a:rPr>
              <a:t>GPT 4o </a:t>
            </a:r>
            <a:r>
              <a:rPr lang="en-US" altLang="ko-KR" b="1" dirty="0">
                <a:solidFill>
                  <a:schemeClr val="tx1">
                    <a:lumMod val="75000"/>
                    <a:lumOff val="25000"/>
                  </a:schemeClr>
                </a:solidFill>
                <a:latin typeface="+mj-lt"/>
                <a:cs typeface="Arial" pitchFamily="34" charset="0"/>
              </a:rPr>
              <a:t>Determine eligibility</a:t>
            </a:r>
          </a:p>
        </p:txBody>
      </p:sp>
      <p:sp>
        <p:nvSpPr>
          <p:cNvPr id="5" name="TextBox 4">
            <a:extLst>
              <a:ext uri="{FF2B5EF4-FFF2-40B4-BE49-F238E27FC236}">
                <a16:creationId xmlns:a16="http://schemas.microsoft.com/office/drawing/2014/main" id="{F21694CC-3D83-7E53-533B-AD71DC529E78}"/>
              </a:ext>
            </a:extLst>
          </p:cNvPr>
          <p:cNvSpPr txBox="1"/>
          <p:nvPr/>
        </p:nvSpPr>
        <p:spPr>
          <a:xfrm>
            <a:off x="4932040" y="780841"/>
            <a:ext cx="3384376" cy="461665"/>
          </a:xfrm>
          <a:prstGeom prst="rect">
            <a:avLst/>
          </a:prstGeom>
          <a:noFill/>
        </p:spPr>
        <p:txBody>
          <a:bodyPr wrap="square" rtlCol="0" anchor="ctr">
            <a:spAutoFit/>
          </a:bodyPr>
          <a:lstStyle/>
          <a:p>
            <a:r>
              <a:rPr lang="en-US" altLang="ko-KR" sz="1200" dirty="0">
                <a:solidFill>
                  <a:schemeClr val="bg1"/>
                </a:solidFill>
                <a:cs typeface="Arial" pitchFamily="34" charset="0"/>
              </a:rPr>
              <a:t>In step2, whether 'share translation' is checked or not can also be determined by GPT 4o</a:t>
            </a:r>
          </a:p>
        </p:txBody>
      </p:sp>
      <p:pic>
        <p:nvPicPr>
          <p:cNvPr id="3" name="图片 8">
            <a:extLst>
              <a:ext uri="{FF2B5EF4-FFF2-40B4-BE49-F238E27FC236}">
                <a16:creationId xmlns:a16="http://schemas.microsoft.com/office/drawing/2014/main" id="{89F58980-81A8-9AE1-BD3A-B60187C4FE08}"/>
              </a:ext>
            </a:extLst>
          </p:cNvPr>
          <p:cNvPicPr>
            <a:picLocks noChangeAspect="1"/>
          </p:cNvPicPr>
          <p:nvPr/>
        </p:nvPicPr>
        <p:blipFill>
          <a:blip r:embed="rId3"/>
          <a:stretch>
            <a:fillRect/>
          </a:stretch>
        </p:blipFill>
        <p:spPr>
          <a:xfrm>
            <a:off x="323528" y="51470"/>
            <a:ext cx="8143875" cy="5143500"/>
          </a:xfrm>
          <a:prstGeom prst="rect">
            <a:avLst/>
          </a:prstGeom>
        </p:spPr>
      </p:pic>
    </p:spTree>
    <p:extLst>
      <p:ext uri="{BB962C8B-B14F-4D97-AF65-F5344CB8AC3E}">
        <p14:creationId xmlns:p14="http://schemas.microsoft.com/office/powerpoint/2010/main" val="282578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Strengths</a:t>
            </a:r>
            <a:r>
              <a:rPr lang="en-US" dirty="0"/>
              <a:t> </a:t>
            </a:r>
            <a:endParaRPr lang="ko-KR" altLang="en-US" dirty="0"/>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9" y="1482998"/>
            <a:ext cx="2932815" cy="1107996"/>
            <a:chOff x="1448989" y="1595280"/>
            <a:chExt cx="3030085" cy="1107996"/>
          </a:xfrm>
        </p:grpSpPr>
        <p:sp>
          <p:nvSpPr>
            <p:cNvPr id="13" name="TextBox 12"/>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Use speech input to describe the conditions for performing an operation, eliminating the need to use code-restricted conditions.</a:t>
              </a:r>
            </a:p>
          </p:txBody>
        </p:sp>
        <p:sp>
          <p:nvSpPr>
            <p:cNvPr id="14" name="TextBox 13"/>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1"/>
                  </a:solidFill>
                  <a:cs typeface="Arial" pitchFamily="34" charset="0"/>
                </a:rPr>
                <a:t>Speech Instruction</a:t>
              </a:r>
              <a:endParaRPr lang="ko-KR" altLang="en-US" sz="1200" b="1" dirty="0">
                <a:solidFill>
                  <a:schemeClr val="accent1"/>
                </a:solidFill>
                <a:cs typeface="Arial" pitchFamily="34" charset="0"/>
              </a:endParaRPr>
            </a:p>
          </p:txBody>
        </p:sp>
      </p:grpSp>
      <p:grpSp>
        <p:nvGrpSpPr>
          <p:cNvPr id="15" name="Group 14"/>
          <p:cNvGrpSpPr/>
          <p:nvPr/>
        </p:nvGrpSpPr>
        <p:grpSpPr>
          <a:xfrm>
            <a:off x="1481060" y="3119938"/>
            <a:ext cx="2934143" cy="1259205"/>
            <a:chOff x="1447617" y="1595280"/>
            <a:chExt cx="3031457" cy="1259205"/>
          </a:xfrm>
        </p:grpSpPr>
        <p:sp>
          <p:nvSpPr>
            <p:cNvPr id="16" name="TextBox 15"/>
            <p:cNvSpPr txBox="1"/>
            <p:nvPr/>
          </p:nvSpPr>
          <p:spPr>
            <a:xfrm>
              <a:off x="1447617" y="1838822"/>
              <a:ext cx="3023679" cy="1015663"/>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Powerful LLM can realize speech to text, code generation, picture recognition and judgment. As LLM advances and the price of arithmetic drops, it will surely become a personal personalization tool</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4"/>
                  </a:solidFill>
                  <a:cs typeface="Arial" pitchFamily="34" charset="0"/>
                </a:rPr>
                <a:t>Use Powerful LLM</a:t>
              </a:r>
              <a:endParaRPr lang="ko-KR" altLang="en-US" sz="1200" b="1" dirty="0">
                <a:solidFill>
                  <a:schemeClr val="accent4"/>
                </a:solidFill>
                <a:cs typeface="Arial" pitchFamily="34" charset="0"/>
              </a:endParaRPr>
            </a:p>
          </p:txBody>
        </p:sp>
      </p:grpSp>
      <p:grpSp>
        <p:nvGrpSpPr>
          <p:cNvPr id="18" name="Group 17"/>
          <p:cNvGrpSpPr/>
          <p:nvPr/>
        </p:nvGrpSpPr>
        <p:grpSpPr>
          <a:xfrm>
            <a:off x="5656236" y="1481454"/>
            <a:ext cx="2932815" cy="1107996"/>
            <a:chOff x="1448989" y="1595280"/>
            <a:chExt cx="3030085" cy="1107996"/>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Multiple repetitions of recording how different situations are handled, along with speech instructions, simulate a real apprenticeship learning process.</a:t>
              </a:r>
              <a:endParaRPr lang="ko-KR" altLang="en-US" sz="1200" dirty="0">
                <a:solidFill>
                  <a:schemeClr val="tx1">
                    <a:lumMod val="75000"/>
                    <a:lumOff val="25000"/>
                  </a:schemeClr>
                </a:solidFill>
                <a:cs typeface="Arial" pitchFamily="34" charset="0"/>
              </a:endParaRPr>
            </a:p>
          </p:txBody>
        </p:sp>
        <p:sp>
          <p:nvSpPr>
            <p:cNvPr id="20" name="TextBox 19"/>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2"/>
                  </a:solidFill>
                  <a:cs typeface="Arial" pitchFamily="34" charset="0"/>
                </a:rPr>
                <a:t>Multiple Records</a:t>
              </a:r>
              <a:endParaRPr lang="ko-KR" altLang="en-US" sz="1200" b="1" dirty="0">
                <a:solidFill>
                  <a:schemeClr val="accent2"/>
                </a:solidFill>
                <a:cs typeface="Arial" pitchFamily="34" charset="0"/>
              </a:endParaRPr>
            </a:p>
          </p:txBody>
        </p:sp>
      </p:grpSp>
      <p:grpSp>
        <p:nvGrpSpPr>
          <p:cNvPr id="21" name="Group 20"/>
          <p:cNvGrpSpPr/>
          <p:nvPr/>
        </p:nvGrpSpPr>
        <p:grpSpPr>
          <a:xfrm>
            <a:off x="5705955" y="3118394"/>
            <a:ext cx="2932815" cy="1778495"/>
            <a:chOff x="1448989" y="1595280"/>
            <a:chExt cx="3030085" cy="1778495"/>
          </a:xfrm>
        </p:grpSpPr>
        <p:sp>
          <p:nvSpPr>
            <p:cNvPr id="22" name="TextBox 21"/>
            <p:cNvSpPr txBox="1"/>
            <p:nvPr/>
          </p:nvSpPr>
          <p:spPr>
            <a:xfrm>
              <a:off x="1454420" y="1804115"/>
              <a:ext cx="3023679" cy="1569660"/>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The data accumulated in this process can be used as training data for LLM fine-tune, which can pave the way for LLM to realize automatic generation of RPA program, so that LLM can go from automatic completion of one step of the work until automatic completion of the complete work.</a:t>
              </a:r>
              <a:endParaRPr lang="ko-KR" altLang="en-US" sz="1200" dirty="0">
                <a:solidFill>
                  <a:schemeClr val="tx1">
                    <a:lumMod val="75000"/>
                    <a:lumOff val="25000"/>
                  </a:schemeClr>
                </a:solidFill>
                <a:cs typeface="Arial" pitchFamily="34" charset="0"/>
              </a:endParaRPr>
            </a:p>
          </p:txBody>
        </p:sp>
        <p:sp>
          <p:nvSpPr>
            <p:cNvPr id="23" name="TextBox 22"/>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3"/>
                  </a:solidFill>
                  <a:cs typeface="Arial" pitchFamily="34" charset="0"/>
                </a:rPr>
                <a:t>Training Date to Fine-tune</a:t>
              </a:r>
              <a:endParaRPr lang="ko-KR" altLang="en-US" sz="1200" b="1" dirty="0">
                <a:solidFill>
                  <a:schemeClr val="accent3"/>
                </a:solidFill>
                <a:cs typeface="Arial" pitchFamily="34" charset="0"/>
              </a:endParaRPr>
            </a:p>
          </p:txBody>
        </p:sp>
      </p:grpSp>
    </p:spTree>
    <p:extLst>
      <p:ext uri="{BB962C8B-B14F-4D97-AF65-F5344CB8AC3E}">
        <p14:creationId xmlns:p14="http://schemas.microsoft.com/office/powerpoint/2010/main" val="323940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Weaknesses</a:t>
            </a:r>
            <a:endParaRPr lang="ko-KR" altLang="en-US" b="1" dirty="0"/>
          </a:p>
        </p:txBody>
      </p:sp>
      <p:grpSp>
        <p:nvGrpSpPr>
          <p:cNvPr id="4" name="Group 3"/>
          <p:cNvGrpSpPr/>
          <p:nvPr/>
        </p:nvGrpSpPr>
        <p:grpSpPr>
          <a:xfrm>
            <a:off x="3160116" y="1820181"/>
            <a:ext cx="1915940" cy="999979"/>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3117158" y="3300029"/>
            <a:ext cx="1915940" cy="999979"/>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2470448" y="1612818"/>
            <a:ext cx="733400" cy="7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2470448" y="2692938"/>
            <a:ext cx="733400" cy="733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2470448" y="3773058"/>
            <a:ext cx="733400" cy="733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30"/>
          <p:cNvSpPr>
            <a:spLocks noChangeAspect="1"/>
          </p:cNvSpPr>
          <p:nvPr/>
        </p:nvSpPr>
        <p:spPr>
          <a:xfrm>
            <a:off x="2697173" y="2911272"/>
            <a:ext cx="279951" cy="27913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7"/>
          <p:cNvSpPr>
            <a:spLocks noChangeAspect="1"/>
          </p:cNvSpPr>
          <p:nvPr/>
        </p:nvSpPr>
        <p:spPr>
          <a:xfrm>
            <a:off x="2676898" y="3979509"/>
            <a:ext cx="320500" cy="3204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Rounded Rectangle 27"/>
          <p:cNvSpPr>
            <a:spLocks noChangeAspect="1"/>
          </p:cNvSpPr>
          <p:nvPr/>
        </p:nvSpPr>
        <p:spPr>
          <a:xfrm>
            <a:off x="2682376" y="1852681"/>
            <a:ext cx="309544" cy="23777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Group 17"/>
          <p:cNvGrpSpPr/>
          <p:nvPr/>
        </p:nvGrpSpPr>
        <p:grpSpPr>
          <a:xfrm>
            <a:off x="126352" y="1431216"/>
            <a:ext cx="2191568" cy="1142671"/>
            <a:chOff x="2703096" y="4310610"/>
            <a:chExt cx="2204535" cy="1142671"/>
          </a:xfrm>
        </p:grpSpPr>
        <p:sp>
          <p:nvSpPr>
            <p:cNvPr id="19" name="TextBox 18"/>
            <p:cNvSpPr txBox="1"/>
            <p:nvPr/>
          </p:nvSpPr>
          <p:spPr>
            <a:xfrm>
              <a:off x="2703096" y="4514562"/>
              <a:ext cx="2204535" cy="938719"/>
            </a:xfrm>
            <a:prstGeom prst="rect">
              <a:avLst/>
            </a:prstGeom>
            <a:noFill/>
          </p:spPr>
          <p:txBody>
            <a:bodyPr wrap="square" rtlCol="0" anchor="ctr">
              <a:spAutoFit/>
            </a:bodyPr>
            <a:lstStyle/>
            <a:p>
              <a:pPr algn="r"/>
              <a:r>
                <a:rPr lang="en-US" altLang="ko-KR" sz="1100" dirty="0">
                  <a:solidFill>
                    <a:schemeClr val="tx1">
                      <a:lumMod val="75000"/>
                      <a:lumOff val="25000"/>
                    </a:schemeClr>
                  </a:solidFill>
                  <a:cs typeface="Arial" pitchFamily="34" charset="0"/>
                </a:rPr>
                <a:t>The limit on the number of tokens in the LLM API makes the resolution of the compressed screenshots insufficient to judge.</a:t>
              </a:r>
            </a:p>
          </p:txBody>
        </p:sp>
        <p:sp>
          <p:nvSpPr>
            <p:cNvPr id="20" name="TextBox 19"/>
            <p:cNvSpPr txBox="1"/>
            <p:nvPr/>
          </p:nvSpPr>
          <p:spPr>
            <a:xfrm>
              <a:off x="3017859" y="4310610"/>
              <a:ext cx="1870812"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Limit on LLM API</a:t>
              </a:r>
              <a:endParaRPr lang="ko-KR" altLang="en-US" sz="1200" b="1" dirty="0">
                <a:solidFill>
                  <a:schemeClr val="tx1">
                    <a:lumMod val="75000"/>
                    <a:lumOff val="25000"/>
                  </a:schemeClr>
                </a:solidFill>
                <a:cs typeface="Arial" pitchFamily="34" charset="0"/>
              </a:endParaRPr>
            </a:p>
          </p:txBody>
        </p:sp>
      </p:grpSp>
      <p:grpSp>
        <p:nvGrpSpPr>
          <p:cNvPr id="21" name="Group 20"/>
          <p:cNvGrpSpPr/>
          <p:nvPr/>
        </p:nvGrpSpPr>
        <p:grpSpPr>
          <a:xfrm>
            <a:off x="251520" y="2586247"/>
            <a:ext cx="2047552" cy="889524"/>
            <a:chOff x="2829004" y="4386369"/>
            <a:chExt cx="2059667" cy="889524"/>
          </a:xfrm>
        </p:grpSpPr>
        <p:sp>
          <p:nvSpPr>
            <p:cNvPr id="22" name="TextBox 21"/>
            <p:cNvSpPr txBox="1"/>
            <p:nvPr/>
          </p:nvSpPr>
          <p:spPr>
            <a:xfrm>
              <a:off x="3021856" y="4675729"/>
              <a:ext cx="1866815" cy="600164"/>
            </a:xfrm>
            <a:prstGeom prst="rect">
              <a:avLst/>
            </a:prstGeom>
            <a:noFill/>
          </p:spPr>
          <p:txBody>
            <a:bodyPr wrap="square" rtlCol="0" anchor="ctr">
              <a:spAutoFit/>
            </a:bodyPr>
            <a:lstStyle/>
            <a:p>
              <a:pPr algn="r"/>
              <a:r>
                <a:rPr lang="en-US" altLang="ko-KR" sz="1100" dirty="0">
                  <a:solidFill>
                    <a:schemeClr val="tx1">
                      <a:lumMod val="75000"/>
                      <a:lumOff val="25000"/>
                    </a:schemeClr>
                  </a:solidFill>
                  <a:cs typeface="Arial" pitchFamily="34" charset="0"/>
                </a:rPr>
                <a:t>Practical applications still need a lot of debugging and examples</a:t>
              </a:r>
            </a:p>
          </p:txBody>
        </p:sp>
        <p:sp>
          <p:nvSpPr>
            <p:cNvPr id="23" name="TextBox 22"/>
            <p:cNvSpPr txBox="1"/>
            <p:nvPr/>
          </p:nvSpPr>
          <p:spPr>
            <a:xfrm>
              <a:off x="2829004" y="4386369"/>
              <a:ext cx="2059667"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Robustness not enough</a:t>
              </a:r>
              <a:endParaRPr lang="ko-KR" altLang="en-US" sz="1200" b="1" dirty="0">
                <a:solidFill>
                  <a:schemeClr val="tx1">
                    <a:lumMod val="75000"/>
                    <a:lumOff val="25000"/>
                  </a:schemeClr>
                </a:solidFill>
                <a:cs typeface="Arial" pitchFamily="34" charset="0"/>
              </a:endParaRPr>
            </a:p>
          </p:txBody>
        </p:sp>
      </p:grpSp>
      <p:grpSp>
        <p:nvGrpSpPr>
          <p:cNvPr id="24" name="Group 23"/>
          <p:cNvGrpSpPr/>
          <p:nvPr/>
        </p:nvGrpSpPr>
        <p:grpSpPr>
          <a:xfrm>
            <a:off x="251520" y="3599408"/>
            <a:ext cx="2047552" cy="1169959"/>
            <a:chOff x="2829004" y="4310610"/>
            <a:chExt cx="2059667" cy="1169959"/>
          </a:xfrm>
        </p:grpSpPr>
        <p:sp>
          <p:nvSpPr>
            <p:cNvPr id="25" name="TextBox 24"/>
            <p:cNvSpPr txBox="1"/>
            <p:nvPr/>
          </p:nvSpPr>
          <p:spPr>
            <a:xfrm>
              <a:off x="2829004" y="4541850"/>
              <a:ext cx="2059667" cy="938719"/>
            </a:xfrm>
            <a:prstGeom prst="rect">
              <a:avLst/>
            </a:prstGeom>
            <a:noFill/>
          </p:spPr>
          <p:txBody>
            <a:bodyPr wrap="square" rtlCol="0" anchor="ctr">
              <a:spAutoFit/>
            </a:bodyPr>
            <a:lstStyle/>
            <a:p>
              <a:pPr algn="r"/>
              <a:r>
                <a:rPr lang="en-US" altLang="ko-KR" sz="1100" dirty="0">
                  <a:solidFill>
                    <a:schemeClr val="tx1">
                      <a:lumMod val="75000"/>
                      <a:lumOff val="25000"/>
                    </a:schemeClr>
                  </a:solidFill>
                  <a:cs typeface="Arial" pitchFamily="34" charset="0"/>
                </a:rPr>
                <a:t>The RPA scripts generated by LLM when supplied with a small number of prompts frequently report errors and are often missing functionality.</a:t>
              </a:r>
            </a:p>
          </p:txBody>
        </p:sp>
        <p:sp>
          <p:nvSpPr>
            <p:cNvPr id="26" name="TextBox 25"/>
            <p:cNvSpPr txBox="1"/>
            <p:nvPr/>
          </p:nvSpPr>
          <p:spPr>
            <a:xfrm>
              <a:off x="3017859" y="4310610"/>
              <a:ext cx="1870812"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LLM need fine-tune</a:t>
              </a:r>
              <a:endParaRPr lang="ko-KR" altLang="en-US" sz="1200" b="1" dirty="0">
                <a:solidFill>
                  <a:schemeClr val="tx1">
                    <a:lumMod val="75000"/>
                    <a:lumOff val="25000"/>
                  </a:schemeClr>
                </a:solidFill>
                <a:cs typeface="Arial" pitchFamily="34" charset="0"/>
              </a:endParaRPr>
            </a:p>
          </p:txBody>
        </p:sp>
      </p:grpSp>
      <p:sp>
        <p:nvSpPr>
          <p:cNvPr id="27" name="Pentagon 26"/>
          <p:cNvSpPr/>
          <p:nvPr/>
        </p:nvSpPr>
        <p:spPr>
          <a:xfrm>
            <a:off x="5796136" y="2509439"/>
            <a:ext cx="1122424"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131840" y="2912851"/>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716016" y="234777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Chevron 29"/>
          <p:cNvSpPr/>
          <p:nvPr/>
        </p:nvSpPr>
        <p:spPr>
          <a:xfrm>
            <a:off x="6549604" y="2505230"/>
            <a:ext cx="614684"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TextBox 32"/>
          <p:cNvSpPr txBox="1"/>
          <p:nvPr/>
        </p:nvSpPr>
        <p:spPr>
          <a:xfrm>
            <a:off x="7311988" y="2664799"/>
            <a:ext cx="1512168" cy="830997"/>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Need help from computer science majors and LLM related experts.</a:t>
            </a:r>
            <a:endParaRPr lang="ko-KR" altLang="en-US" sz="1200" b="1" dirty="0">
              <a:solidFill>
                <a:schemeClr val="tx1">
                  <a:lumMod val="75000"/>
                  <a:lumOff val="25000"/>
                </a:schemeClr>
              </a:solidFill>
              <a:cs typeface="Arial" pitchFamily="34" charset="0"/>
            </a:endParaRPr>
          </a:p>
        </p:txBody>
      </p:sp>
      <p:sp>
        <p:nvSpPr>
          <p:cNvPr id="34" name="Block Arc 14"/>
          <p:cNvSpPr/>
          <p:nvPr/>
        </p:nvSpPr>
        <p:spPr>
          <a:xfrm rot="16200000">
            <a:off x="5167359" y="2798939"/>
            <a:ext cx="537473" cy="53783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633819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t>Ideal Clients</a:t>
            </a:r>
            <a:endParaRPr lang="ko-KR" altLang="en-US" b="1" dirty="0"/>
          </a:p>
        </p:txBody>
      </p:sp>
      <p:sp>
        <p:nvSpPr>
          <p:cNvPr id="4" name="Freeform 9"/>
          <p:cNvSpPr>
            <a:spLocks noEditPoints="1"/>
          </p:cNvSpPr>
          <p:nvPr/>
        </p:nvSpPr>
        <p:spPr bwMode="auto">
          <a:xfrm>
            <a:off x="467544" y="1797865"/>
            <a:ext cx="4585654" cy="2808312"/>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accent1"/>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5364088" y="1493861"/>
            <a:ext cx="3456384" cy="3416320"/>
          </a:xfrm>
          <a:prstGeom prst="rect">
            <a:avLst/>
          </a:prstGeom>
          <a:noFill/>
        </p:spPr>
        <p:txBody>
          <a:bodyPr wrap="square" rtlCol="0" anchor="ctr">
            <a:spAutoFit/>
          </a:bodyPr>
          <a:lstStyle/>
          <a:p>
            <a:r>
              <a:rPr lang="en-US" altLang="ko-KR" sz="1200" b="1" dirty="0">
                <a:solidFill>
                  <a:schemeClr val="accent1"/>
                </a:solidFill>
                <a:cs typeface="Arial" pitchFamily="34" charset="0"/>
              </a:rPr>
              <a:t>Companies that offer RPA services such as </a:t>
            </a:r>
            <a:r>
              <a:rPr lang="en-US" altLang="ko-KR" sz="1200" b="1" dirty="0" err="1">
                <a:solidFill>
                  <a:schemeClr val="accent1"/>
                </a:solidFill>
                <a:cs typeface="Arial" pitchFamily="34" charset="0"/>
              </a:rPr>
              <a:t>Uipath</a:t>
            </a:r>
            <a:r>
              <a:rPr lang="en-US" altLang="ko-KR" sz="1200" b="1" dirty="0">
                <a:solidFill>
                  <a:schemeClr val="accent1"/>
                </a:solidFill>
                <a:cs typeface="Arial" pitchFamily="34" charset="0"/>
              </a:rPr>
              <a:t> and Automation Anywhere, etc.</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 Apprenticeships RPA can be used as a plug-in in their software extensions or as separate new software. The RPA experience of their companies and their customers also facilitates the subsequent evolution of Apprenticeships RPA.</a:t>
            </a:r>
          </a:p>
          <a:p>
            <a:endParaRPr lang="en-US" altLang="ko-KR" sz="1200" dirty="0">
              <a:solidFill>
                <a:schemeClr val="tx1">
                  <a:lumMod val="75000"/>
                  <a:lumOff val="25000"/>
                </a:schemeClr>
              </a:solidFill>
              <a:cs typeface="Arial" pitchFamily="34" charset="0"/>
            </a:endParaRPr>
          </a:p>
          <a:p>
            <a:r>
              <a:rPr lang="en-US" altLang="ko-KR" sz="1200" b="1" dirty="0">
                <a:solidFill>
                  <a:schemeClr val="accent1"/>
                </a:solidFill>
                <a:cs typeface="Arial" pitchFamily="34" charset="0"/>
              </a:rPr>
              <a:t>LLM companies such as OpenAI, Google, etc.</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 LLM into the RPA industry, become everyone's batch processing work of the tool will certainly be realized in the future. Apprenticeships RPA can become a plug-in LLM or can be used separately fine-tune, with its powerful LLM computing power, to play the maximum function.</a:t>
            </a:r>
          </a:p>
        </p:txBody>
      </p:sp>
      <p:sp>
        <p:nvSpPr>
          <p:cNvPr id="28" name="TextBox 27"/>
          <p:cNvSpPr txBox="1"/>
          <p:nvPr/>
        </p:nvSpPr>
        <p:spPr>
          <a:xfrm>
            <a:off x="4819965" y="1415481"/>
            <a:ext cx="585417" cy="523220"/>
          </a:xfrm>
          <a:prstGeom prst="rect">
            <a:avLst/>
          </a:prstGeom>
          <a:noFill/>
        </p:spPr>
        <p:txBody>
          <a:bodyPr wrap="none" rtlCol="0" anchor="ctr">
            <a:spAutoFit/>
          </a:bodyPr>
          <a:lstStyle/>
          <a:p>
            <a:r>
              <a:rPr lang="en-US" altLang="ko-KR" sz="2800" b="1" dirty="0">
                <a:solidFill>
                  <a:schemeClr val="accent3"/>
                </a:solidFill>
                <a:cs typeface="Arial" pitchFamily="34" charset="0"/>
              </a:rPr>
              <a:t>01</a:t>
            </a:r>
            <a:endParaRPr lang="ko-KR" altLang="en-US" sz="1600" b="1" dirty="0">
              <a:solidFill>
                <a:schemeClr val="accent3"/>
              </a:solidFill>
              <a:cs typeface="Arial" pitchFamily="34" charset="0"/>
            </a:endParaRPr>
          </a:p>
        </p:txBody>
      </p:sp>
      <p:sp>
        <p:nvSpPr>
          <p:cNvPr id="29" name="TextBox 28"/>
          <p:cNvSpPr txBox="1"/>
          <p:nvPr/>
        </p:nvSpPr>
        <p:spPr>
          <a:xfrm>
            <a:off x="4819965" y="3219822"/>
            <a:ext cx="585417" cy="523220"/>
          </a:xfrm>
          <a:prstGeom prst="rect">
            <a:avLst/>
          </a:prstGeom>
          <a:noFill/>
        </p:spPr>
        <p:txBody>
          <a:bodyPr wrap="none" rtlCol="0" anchor="ctr">
            <a:spAutoFit/>
          </a:bodyPr>
          <a:lstStyle/>
          <a:p>
            <a:r>
              <a:rPr lang="en-US" altLang="ko-KR" sz="2800" b="1" dirty="0">
                <a:solidFill>
                  <a:schemeClr val="accent2"/>
                </a:solidFill>
                <a:cs typeface="Arial" pitchFamily="34" charset="0"/>
              </a:rPr>
              <a:t>02</a:t>
            </a:r>
            <a:endParaRPr lang="ko-KR" altLang="en-US" sz="1600" b="1" dirty="0">
              <a:solidFill>
                <a:schemeClr val="accent2"/>
              </a:solidFill>
              <a:cs typeface="Arial" pitchFamily="34" charset="0"/>
            </a:endParaRPr>
          </a:p>
        </p:txBody>
      </p:sp>
    </p:spTree>
    <p:extLst>
      <p:ext uri="{BB962C8B-B14F-4D97-AF65-F5344CB8AC3E}">
        <p14:creationId xmlns:p14="http://schemas.microsoft.com/office/powerpoint/2010/main" val="283929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4E2A7-D74C-A5D3-5C03-ACD999F848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63D7AF-3566-6BB0-1AF6-C9BB0C28256E}"/>
              </a:ext>
            </a:extLst>
          </p:cNvPr>
          <p:cNvSpPr>
            <a:spLocks noGrp="1"/>
          </p:cNvSpPr>
          <p:nvPr>
            <p:ph type="body" sz="quarter" idx="10"/>
          </p:nvPr>
        </p:nvSpPr>
        <p:spPr>
          <a:xfrm>
            <a:off x="5292080" y="2283718"/>
            <a:ext cx="4572000" cy="473576"/>
          </a:xfrm>
        </p:spPr>
        <p:txBody>
          <a:bodyPr/>
          <a:lstStyle/>
          <a:p>
            <a:r>
              <a:rPr lang="en-US" altLang="ko-KR" dirty="0"/>
              <a:t>Section 2</a:t>
            </a:r>
          </a:p>
          <a:p>
            <a:r>
              <a:rPr lang="en-US" altLang="ko-KR" sz="2000" dirty="0"/>
              <a:t>A vision for the future</a:t>
            </a:r>
            <a:endParaRPr lang="ko-KR" altLang="en-US" sz="2000" dirty="0"/>
          </a:p>
        </p:txBody>
      </p:sp>
    </p:spTree>
    <p:extLst>
      <p:ext uri="{BB962C8B-B14F-4D97-AF65-F5344CB8AC3E}">
        <p14:creationId xmlns:p14="http://schemas.microsoft.com/office/powerpoint/2010/main" val="242410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195736" y="27920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itchFamily="34" charset="0"/>
              </a:rPr>
              <a:t>Design Philosophy</a:t>
            </a:r>
          </a:p>
        </p:txBody>
      </p:sp>
      <p:grpSp>
        <p:nvGrpSpPr>
          <p:cNvPr id="30" name="Group 29"/>
          <p:cNvGrpSpPr/>
          <p:nvPr/>
        </p:nvGrpSpPr>
        <p:grpSpPr>
          <a:xfrm>
            <a:off x="2984973" y="1131591"/>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574987" y="1255861"/>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Record every step and reproduce step by step</a:t>
              </a:r>
            </a:p>
          </p:txBody>
        </p:sp>
      </p:grpSp>
      <p:grpSp>
        <p:nvGrpSpPr>
          <p:cNvPr id="31" name="Group 30"/>
          <p:cNvGrpSpPr/>
          <p:nvPr/>
        </p:nvGrpSpPr>
        <p:grpSpPr>
          <a:xfrm>
            <a:off x="2984973" y="202343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574987" y="2161407"/>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Record every stage and reproduce stage by stage</a:t>
              </a:r>
            </a:p>
          </p:txBody>
        </p:sp>
      </p:grpSp>
      <p:grpSp>
        <p:nvGrpSpPr>
          <p:cNvPr id="32" name="Group 31"/>
          <p:cNvGrpSpPr/>
          <p:nvPr/>
        </p:nvGrpSpPr>
        <p:grpSpPr>
          <a:xfrm>
            <a:off x="2984973" y="291527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574987" y="3053249"/>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Record complete process and reproduce it</a:t>
              </a:r>
            </a:p>
          </p:txBody>
        </p:sp>
      </p:grpSp>
      <p:grpSp>
        <p:nvGrpSpPr>
          <p:cNvPr id="33" name="Group 32"/>
          <p:cNvGrpSpPr/>
          <p:nvPr/>
        </p:nvGrpSpPr>
        <p:grpSpPr>
          <a:xfrm>
            <a:off x="2984973" y="380711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572533" y="3939933"/>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Give example inputs and outputs, auto-complete</a:t>
              </a:r>
            </a:p>
          </p:txBody>
        </p:sp>
      </p:gr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t>Way forward</a:t>
            </a:r>
            <a:endParaRPr lang="ko-KR" altLang="en-US" b="1" dirty="0"/>
          </a:p>
        </p:txBody>
      </p:sp>
      <p:sp>
        <p:nvSpPr>
          <p:cNvPr id="28" name="Teardrop 27"/>
          <p:cNvSpPr/>
          <p:nvPr/>
        </p:nvSpPr>
        <p:spPr>
          <a:xfrm rot="2700000">
            <a:off x="6585079" y="1547344"/>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670852"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679026" y="1547344"/>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764799"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772973" y="1547344"/>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858746"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866920" y="1547344"/>
            <a:ext cx="1692000" cy="16920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952693"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40" name="Group 39"/>
          <p:cNvGrpSpPr/>
          <p:nvPr/>
        </p:nvGrpSpPr>
        <p:grpSpPr>
          <a:xfrm>
            <a:off x="848824" y="3421940"/>
            <a:ext cx="1739889" cy="1517290"/>
            <a:chOff x="848824" y="3148538"/>
            <a:chExt cx="1739889" cy="1517290"/>
          </a:xfrm>
        </p:grpSpPr>
        <p:sp>
          <p:nvSpPr>
            <p:cNvPr id="41" name="TextBox 40"/>
            <p:cNvSpPr txBox="1"/>
            <p:nvPr/>
          </p:nvSpPr>
          <p:spPr>
            <a:xfrm>
              <a:off x="860521" y="3148538"/>
              <a:ext cx="1728192" cy="276999"/>
            </a:xfrm>
            <a:prstGeom prst="rect">
              <a:avLst/>
            </a:prstGeom>
            <a:noFill/>
          </p:spPr>
          <p:txBody>
            <a:bodyPr wrap="square" rtlCol="0" anchor="ctr">
              <a:spAutoFit/>
            </a:bodyPr>
            <a:lstStyle/>
            <a:p>
              <a:pPr algn="ctr"/>
              <a:r>
                <a:rPr lang="en-US" altLang="zh-CN" sz="1200" b="1" dirty="0">
                  <a:solidFill>
                    <a:schemeClr val="tx1">
                      <a:lumMod val="75000"/>
                      <a:lumOff val="25000"/>
                    </a:schemeClr>
                  </a:solidFill>
                  <a:cs typeface="Calibri" pitchFamily="34" charset="0"/>
                </a:rPr>
                <a:t> A step automation</a:t>
              </a:r>
              <a:endParaRPr lang="ko-KR" altLang="en-US" sz="1200" b="1" dirty="0">
                <a:solidFill>
                  <a:schemeClr val="tx1">
                    <a:lumMod val="75000"/>
                    <a:lumOff val="25000"/>
                  </a:schemeClr>
                </a:solidFill>
                <a:cs typeface="Calibri" pitchFamily="34" charset="0"/>
              </a:endParaRPr>
            </a:p>
          </p:txBody>
        </p:sp>
        <p:sp>
          <p:nvSpPr>
            <p:cNvPr id="42" name="TextBox 41"/>
            <p:cNvSpPr txBox="1"/>
            <p:nvPr/>
          </p:nvSpPr>
          <p:spPr>
            <a:xfrm>
              <a:off x="848824" y="3442416"/>
              <a:ext cx="1728192" cy="1223412"/>
            </a:xfrm>
            <a:prstGeom prst="rect">
              <a:avLst/>
            </a:prstGeom>
            <a:noFill/>
          </p:spPr>
          <p:txBody>
            <a:bodyPr wrap="square" rtlCol="0" anchor="ctr">
              <a:spAutoFit/>
            </a:bodyPr>
            <a:lstStyle/>
            <a:p>
              <a:pPr algn="ctr"/>
              <a:r>
                <a:rPr lang="en-US" altLang="ko-KR" sz="1050" dirty="0">
                  <a:solidFill>
                    <a:schemeClr val="tx1">
                      <a:lumMod val="75000"/>
                      <a:lumOff val="25000"/>
                    </a:schemeClr>
                  </a:solidFill>
                </a:rPr>
                <a:t>Enter the conditions for each step of the operation and take screenshot, RPA learns under what conditions each step operates, how it operates and automates complete</a:t>
              </a:r>
            </a:p>
          </p:txBody>
        </p:sp>
      </p:grpSp>
      <p:grpSp>
        <p:nvGrpSpPr>
          <p:cNvPr id="43" name="Group 42"/>
          <p:cNvGrpSpPr/>
          <p:nvPr/>
        </p:nvGrpSpPr>
        <p:grpSpPr>
          <a:xfrm>
            <a:off x="2764744" y="3421702"/>
            <a:ext cx="1751187" cy="1032780"/>
            <a:chOff x="2764744" y="3148300"/>
            <a:chExt cx="1751187" cy="1032780"/>
          </a:xfrm>
        </p:grpSpPr>
        <p:sp>
          <p:nvSpPr>
            <p:cNvPr id="44" name="TextBox 43"/>
            <p:cNvSpPr txBox="1"/>
            <p:nvPr/>
          </p:nvSpPr>
          <p:spPr>
            <a:xfrm>
              <a:off x="2764744" y="3148300"/>
              <a:ext cx="1728192"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Calibri" pitchFamily="34" charset="0"/>
                </a:rPr>
                <a:t> A stage automation</a:t>
              </a:r>
              <a:endParaRPr lang="ko-KR" altLang="en-US" sz="1200" b="1" dirty="0">
                <a:solidFill>
                  <a:schemeClr val="tx1">
                    <a:lumMod val="75000"/>
                    <a:lumOff val="25000"/>
                  </a:schemeClr>
                </a:solidFill>
                <a:cs typeface="Calibri" pitchFamily="34" charset="0"/>
              </a:endParaRPr>
            </a:p>
          </p:txBody>
        </p:sp>
        <p:sp>
          <p:nvSpPr>
            <p:cNvPr id="45" name="TextBox 44"/>
            <p:cNvSpPr txBox="1"/>
            <p:nvPr/>
          </p:nvSpPr>
          <p:spPr>
            <a:xfrm>
              <a:off x="2787739" y="3442416"/>
              <a:ext cx="1728192" cy="738664"/>
            </a:xfrm>
            <a:prstGeom prst="rect">
              <a:avLst/>
            </a:prstGeom>
            <a:noFill/>
          </p:spPr>
          <p:txBody>
            <a:bodyPr wrap="square" rtlCol="0" anchor="ctr">
              <a:spAutoFit/>
            </a:bodyPr>
            <a:lstStyle/>
            <a:p>
              <a:pPr algn="ctr"/>
              <a:r>
                <a:rPr lang="en-US" altLang="ko-KR" sz="1050" dirty="0">
                  <a:solidFill>
                    <a:schemeClr val="tx1">
                      <a:lumMod val="75000"/>
                      <a:lumOff val="25000"/>
                    </a:schemeClr>
                  </a:solidFill>
                </a:rPr>
                <a:t>RPA performs each step correctly and can complete a stage correctly</a:t>
              </a:r>
            </a:p>
          </p:txBody>
        </p:sp>
      </p:grpSp>
      <p:grpSp>
        <p:nvGrpSpPr>
          <p:cNvPr id="46" name="Group 45"/>
          <p:cNvGrpSpPr/>
          <p:nvPr/>
        </p:nvGrpSpPr>
        <p:grpSpPr>
          <a:xfrm>
            <a:off x="4641223" y="3421655"/>
            <a:ext cx="1817122" cy="1194409"/>
            <a:chOff x="4641223" y="3148253"/>
            <a:chExt cx="1817122" cy="1194409"/>
          </a:xfrm>
        </p:grpSpPr>
        <p:sp>
          <p:nvSpPr>
            <p:cNvPr id="47" name="TextBox 46"/>
            <p:cNvSpPr txBox="1"/>
            <p:nvPr/>
          </p:nvSpPr>
          <p:spPr>
            <a:xfrm>
              <a:off x="4641223" y="3148253"/>
              <a:ext cx="1817122"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Calibri" pitchFamily="34" charset="0"/>
                </a:rPr>
                <a:t>Complete automation</a:t>
              </a:r>
              <a:endParaRPr lang="ko-KR" altLang="en-US" sz="1200" b="1" dirty="0">
                <a:solidFill>
                  <a:schemeClr val="tx1">
                    <a:lumMod val="75000"/>
                    <a:lumOff val="25000"/>
                  </a:schemeClr>
                </a:solidFill>
                <a:cs typeface="Calibri" pitchFamily="34" charset="0"/>
              </a:endParaRPr>
            </a:p>
          </p:txBody>
        </p:sp>
        <p:sp>
          <p:nvSpPr>
            <p:cNvPr id="48" name="TextBox 47"/>
            <p:cNvSpPr txBox="1"/>
            <p:nvPr/>
          </p:nvSpPr>
          <p:spPr>
            <a:xfrm>
              <a:off x="4656703" y="3442416"/>
              <a:ext cx="1728192" cy="900246"/>
            </a:xfrm>
            <a:prstGeom prst="rect">
              <a:avLst/>
            </a:prstGeom>
            <a:noFill/>
          </p:spPr>
          <p:txBody>
            <a:bodyPr wrap="square" rtlCol="0" anchor="ctr">
              <a:spAutoFit/>
            </a:bodyPr>
            <a:lstStyle/>
            <a:p>
              <a:pPr algn="ctr"/>
              <a:r>
                <a:rPr lang="en-US" altLang="ko-KR" sz="1050" dirty="0">
                  <a:solidFill>
                    <a:schemeClr val="tx1">
                      <a:lumMod val="75000"/>
                      <a:lumOff val="25000"/>
                    </a:schemeClr>
                  </a:solidFill>
                </a:rPr>
                <a:t>RPA is able to complete each stage of the work and can go from input to correctly completing all the work correctly output.</a:t>
              </a:r>
            </a:p>
          </p:txBody>
        </p:sp>
      </p:grpSp>
      <p:grpSp>
        <p:nvGrpSpPr>
          <p:cNvPr id="49" name="Group 48"/>
          <p:cNvGrpSpPr/>
          <p:nvPr/>
        </p:nvGrpSpPr>
        <p:grpSpPr>
          <a:xfrm>
            <a:off x="6651398" y="3420858"/>
            <a:ext cx="1728192" cy="1356789"/>
            <a:chOff x="6651398" y="3147456"/>
            <a:chExt cx="1728192" cy="1356789"/>
          </a:xfrm>
        </p:grpSpPr>
        <p:sp>
          <p:nvSpPr>
            <p:cNvPr id="50" name="TextBox 49"/>
            <p:cNvSpPr txBox="1"/>
            <p:nvPr/>
          </p:nvSpPr>
          <p:spPr>
            <a:xfrm>
              <a:off x="6651398" y="3147456"/>
              <a:ext cx="1728192"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Calibri" pitchFamily="34" charset="0"/>
                </a:rPr>
                <a:t>Purpose automation</a:t>
              </a:r>
              <a:endParaRPr lang="ko-KR" altLang="en-US" sz="1200" b="1" dirty="0">
                <a:solidFill>
                  <a:schemeClr val="tx1">
                    <a:lumMod val="75000"/>
                    <a:lumOff val="25000"/>
                  </a:schemeClr>
                </a:solidFill>
                <a:cs typeface="Calibri" pitchFamily="34" charset="0"/>
              </a:endParaRPr>
            </a:p>
          </p:txBody>
        </p:sp>
        <p:sp>
          <p:nvSpPr>
            <p:cNvPr id="51" name="TextBox 50"/>
            <p:cNvSpPr txBox="1"/>
            <p:nvPr/>
          </p:nvSpPr>
          <p:spPr>
            <a:xfrm>
              <a:off x="6651398" y="3442416"/>
              <a:ext cx="1728192" cy="1061829"/>
            </a:xfrm>
            <a:prstGeom prst="rect">
              <a:avLst/>
            </a:prstGeom>
            <a:noFill/>
          </p:spPr>
          <p:txBody>
            <a:bodyPr wrap="square" rtlCol="0" anchor="ctr">
              <a:spAutoFit/>
            </a:bodyPr>
            <a:lstStyle/>
            <a:p>
              <a:pPr algn="ctr"/>
              <a:r>
                <a:rPr lang="en-US" altLang="ko-KR" sz="1050" dirty="0">
                  <a:solidFill>
                    <a:schemeClr val="tx1">
                      <a:lumMod val="75000"/>
                      <a:lumOff val="25000"/>
                    </a:schemeClr>
                  </a:solidFill>
                </a:rPr>
                <a:t>The RPA is told the purpose and notes, and the RPA is able to control the mouse and keyboard to accomplish the work that has been scaled.</a:t>
              </a:r>
            </a:p>
          </p:txBody>
        </p:sp>
      </p:grpSp>
      <p:sp>
        <p:nvSpPr>
          <p:cNvPr id="4" name="Round Same Side Corner Rectangle 6">
            <a:extLst>
              <a:ext uri="{FF2B5EF4-FFF2-40B4-BE49-F238E27FC236}">
                <a16:creationId xmlns:a16="http://schemas.microsoft.com/office/drawing/2014/main" id="{C6767CDB-C30F-4E17-625F-A4E4CEF5DFC4}"/>
              </a:ext>
            </a:extLst>
          </p:cNvPr>
          <p:cNvSpPr/>
          <p:nvPr/>
        </p:nvSpPr>
        <p:spPr>
          <a:xfrm rot="2700000">
            <a:off x="1649421" y="2071106"/>
            <a:ext cx="118543" cy="717731"/>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 name="Rounded Rectangle 10">
            <a:extLst>
              <a:ext uri="{FF2B5EF4-FFF2-40B4-BE49-F238E27FC236}">
                <a16:creationId xmlns:a16="http://schemas.microsoft.com/office/drawing/2014/main" id="{758D9591-D52C-E4C1-D478-C40DAB93075F}"/>
              </a:ext>
            </a:extLst>
          </p:cNvPr>
          <p:cNvSpPr/>
          <p:nvPr/>
        </p:nvSpPr>
        <p:spPr>
          <a:xfrm>
            <a:off x="3409984" y="2124955"/>
            <a:ext cx="405609" cy="536778"/>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Trapezoid 13">
            <a:extLst>
              <a:ext uri="{FF2B5EF4-FFF2-40B4-BE49-F238E27FC236}">
                <a16:creationId xmlns:a16="http://schemas.microsoft.com/office/drawing/2014/main" id="{70D2D5AA-E446-5D56-E926-81614AF8CE19}"/>
              </a:ext>
            </a:extLst>
          </p:cNvPr>
          <p:cNvSpPr/>
          <p:nvPr/>
        </p:nvSpPr>
        <p:spPr>
          <a:xfrm>
            <a:off x="5233585" y="2143465"/>
            <a:ext cx="596045" cy="50399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Rounded Rectangle 7">
            <a:extLst>
              <a:ext uri="{FF2B5EF4-FFF2-40B4-BE49-F238E27FC236}">
                <a16:creationId xmlns:a16="http://schemas.microsoft.com/office/drawing/2014/main" id="{43A49165-AAD9-BEB8-BF06-DF9F74752515}"/>
              </a:ext>
            </a:extLst>
          </p:cNvPr>
          <p:cNvSpPr/>
          <p:nvPr/>
        </p:nvSpPr>
        <p:spPr>
          <a:xfrm>
            <a:off x="7248886" y="2095118"/>
            <a:ext cx="354196" cy="612962"/>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418994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401306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2080" y="2283718"/>
            <a:ext cx="4572000" cy="473576"/>
          </a:xfrm>
        </p:spPr>
        <p:txBody>
          <a:bodyPr/>
          <a:lstStyle/>
          <a:p>
            <a:r>
              <a:rPr lang="en-US" altLang="ko-KR" dirty="0"/>
              <a:t>Section 1</a:t>
            </a:r>
          </a:p>
          <a:p>
            <a:r>
              <a:rPr lang="en-US" altLang="ko-KR" sz="2000" dirty="0"/>
              <a:t>Functions already implemented</a:t>
            </a:r>
            <a:endParaRPr lang="ko-KR" altLang="en-US" sz="2000" dirty="0"/>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967676" y="2053064"/>
            <a:ext cx="1073" cy="1512000"/>
          </a:xfrm>
          <a:prstGeom prst="line">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66189" y="2053064"/>
            <a:ext cx="1073" cy="1512000"/>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164702" y="2053064"/>
            <a:ext cx="1073" cy="1512000"/>
          </a:xfrm>
          <a:prstGeom prst="line">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07229" y="2053064"/>
            <a:ext cx="0" cy="151200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69163" y="2053064"/>
            <a:ext cx="0" cy="1512000"/>
          </a:xfrm>
          <a:prstGeom prst="line">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21899" y="267494"/>
            <a:ext cx="9144000" cy="576064"/>
          </a:xfrm>
        </p:spPr>
        <p:txBody>
          <a:bodyPr/>
          <a:lstStyle/>
          <a:p>
            <a:r>
              <a:rPr lang="en-US" altLang="ko-KR" dirty="0"/>
              <a:t>Record &amp; Reproduce One-Step Operation</a:t>
            </a:r>
            <a:endParaRPr lang="ko-KR" altLang="en-US" dirty="0"/>
          </a:p>
        </p:txBody>
      </p:sp>
      <p:cxnSp>
        <p:nvCxnSpPr>
          <p:cNvPr id="9" name="Straight Connector 8"/>
          <p:cNvCxnSpPr/>
          <p:nvPr/>
        </p:nvCxnSpPr>
        <p:spPr>
          <a:xfrm>
            <a:off x="0" y="2862618"/>
            <a:ext cx="9144000" cy="76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94121" y="1722739"/>
            <a:ext cx="1120820" cy="360040"/>
            <a:chOff x="568900" y="3014852"/>
            <a:chExt cx="1120820" cy="360040"/>
          </a:xfrm>
        </p:grpSpPr>
        <p:sp>
          <p:nvSpPr>
            <p:cNvPr id="16" name="Rounded Rectangle 15"/>
            <p:cNvSpPr/>
            <p:nvPr/>
          </p:nvSpPr>
          <p:spPr>
            <a:xfrm>
              <a:off x="604227" y="3014852"/>
              <a:ext cx="1079430" cy="360040"/>
            </a:xfrm>
            <a:prstGeom prst="roundRect">
              <a:avLst>
                <a:gd name="adj" fmla="val 50000"/>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TextBox 16"/>
            <p:cNvSpPr txBox="1"/>
            <p:nvPr/>
          </p:nvSpPr>
          <p:spPr>
            <a:xfrm>
              <a:off x="568900" y="3056273"/>
              <a:ext cx="1120820" cy="253916"/>
            </a:xfrm>
            <a:prstGeom prst="rect">
              <a:avLst/>
            </a:prstGeom>
            <a:noFill/>
          </p:spPr>
          <p:txBody>
            <a:bodyPr wrap="none" rtlCol="0" anchor="ctr">
              <a:spAutoFit/>
            </a:bodyPr>
            <a:lstStyle/>
            <a:p>
              <a:r>
                <a:rPr lang="en-US" altLang="ko-KR" sz="1050" b="1" dirty="0">
                  <a:solidFill>
                    <a:schemeClr val="bg1"/>
                  </a:solidFill>
                  <a:cs typeface="Arial" pitchFamily="34" charset="0"/>
                </a:rPr>
                <a:t>Speech record</a:t>
              </a:r>
              <a:endParaRPr lang="ko-KR" altLang="en-US" sz="1050" b="1" dirty="0">
                <a:solidFill>
                  <a:schemeClr val="bg1"/>
                </a:solidFill>
                <a:cs typeface="Arial" pitchFamily="34" charset="0"/>
              </a:endParaRPr>
            </a:p>
          </p:txBody>
        </p:sp>
      </p:grpSp>
      <p:grpSp>
        <p:nvGrpSpPr>
          <p:cNvPr id="18" name="Group 17"/>
          <p:cNvGrpSpPr/>
          <p:nvPr/>
        </p:nvGrpSpPr>
        <p:grpSpPr>
          <a:xfrm>
            <a:off x="2402728" y="1722739"/>
            <a:ext cx="1105736" cy="360040"/>
            <a:chOff x="577921" y="3014852"/>
            <a:chExt cx="1105736" cy="360040"/>
          </a:xfrm>
        </p:grpSpPr>
        <p:sp>
          <p:nvSpPr>
            <p:cNvPr id="19" name="Rounded Rectangle 18"/>
            <p:cNvSpPr/>
            <p:nvPr/>
          </p:nvSpPr>
          <p:spPr>
            <a:xfrm>
              <a:off x="604227" y="3014852"/>
              <a:ext cx="1079430" cy="360040"/>
            </a:xfrm>
            <a:prstGeom prst="roundRect">
              <a:avLst>
                <a:gd name="adj" fmla="val 50000"/>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TextBox 19"/>
            <p:cNvSpPr txBox="1"/>
            <p:nvPr/>
          </p:nvSpPr>
          <p:spPr>
            <a:xfrm>
              <a:off x="577921" y="3058327"/>
              <a:ext cx="1101584" cy="261610"/>
            </a:xfrm>
            <a:prstGeom prst="rect">
              <a:avLst/>
            </a:prstGeom>
            <a:noFill/>
          </p:spPr>
          <p:txBody>
            <a:bodyPr wrap="none" rtlCol="0" anchor="ctr">
              <a:spAutoFit/>
            </a:bodyPr>
            <a:lstStyle/>
            <a:p>
              <a:r>
                <a:rPr lang="en-US" altLang="ko-KR" sz="1050" b="1" dirty="0">
                  <a:solidFill>
                    <a:schemeClr val="bg1"/>
                  </a:solidFill>
                  <a:cs typeface="Arial" pitchFamily="34" charset="0"/>
                </a:rPr>
                <a:t>Motion</a:t>
              </a:r>
              <a:r>
                <a:rPr lang="en-US" altLang="ko-KR" sz="1100" b="1" dirty="0">
                  <a:solidFill>
                    <a:schemeClr val="bg1"/>
                  </a:solidFill>
                  <a:cs typeface="Arial" pitchFamily="34" charset="0"/>
                </a:rPr>
                <a:t> record</a:t>
              </a:r>
              <a:endParaRPr lang="ko-KR" altLang="en-US" sz="1100" b="1" dirty="0">
                <a:solidFill>
                  <a:schemeClr val="bg1"/>
                </a:solidFill>
                <a:cs typeface="Arial" pitchFamily="34" charset="0"/>
              </a:endParaRPr>
            </a:p>
          </p:txBody>
        </p:sp>
      </p:grpSp>
      <p:grpSp>
        <p:nvGrpSpPr>
          <p:cNvPr id="21" name="Group 20"/>
          <p:cNvGrpSpPr/>
          <p:nvPr/>
        </p:nvGrpSpPr>
        <p:grpSpPr>
          <a:xfrm>
            <a:off x="4028620" y="1722739"/>
            <a:ext cx="1079430" cy="360040"/>
            <a:chOff x="604227" y="3014852"/>
            <a:chExt cx="1079430" cy="360040"/>
          </a:xfrm>
        </p:grpSpPr>
        <p:sp>
          <p:nvSpPr>
            <p:cNvPr id="22" name="Rounded Rectangle 21"/>
            <p:cNvSpPr/>
            <p:nvPr/>
          </p:nvSpPr>
          <p:spPr>
            <a:xfrm>
              <a:off x="604227" y="3014852"/>
              <a:ext cx="1079430" cy="360040"/>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TextBox 22"/>
            <p:cNvSpPr txBox="1"/>
            <p:nvPr/>
          </p:nvSpPr>
          <p:spPr>
            <a:xfrm>
              <a:off x="688655" y="3062174"/>
              <a:ext cx="918841" cy="253916"/>
            </a:xfrm>
            <a:prstGeom prst="rect">
              <a:avLst/>
            </a:prstGeom>
            <a:noFill/>
          </p:spPr>
          <p:txBody>
            <a:bodyPr wrap="none" rtlCol="0" anchor="ctr">
              <a:spAutoFit/>
            </a:bodyPr>
            <a:lstStyle/>
            <a:p>
              <a:r>
                <a:rPr lang="en-US" altLang="ko-KR" sz="1050" b="1" dirty="0">
                  <a:solidFill>
                    <a:schemeClr val="bg1"/>
                  </a:solidFill>
                  <a:cs typeface="Arial" pitchFamily="34" charset="0"/>
                </a:rPr>
                <a:t>Screenshot</a:t>
              </a:r>
              <a:endParaRPr lang="ko-KR" altLang="en-US" sz="1200" b="1" dirty="0">
                <a:solidFill>
                  <a:schemeClr val="bg1"/>
                </a:solidFill>
                <a:cs typeface="Arial" pitchFamily="34" charset="0"/>
              </a:endParaRPr>
            </a:p>
          </p:txBody>
        </p:sp>
      </p:grpSp>
      <p:grpSp>
        <p:nvGrpSpPr>
          <p:cNvPr id="24" name="Group 23"/>
          <p:cNvGrpSpPr/>
          <p:nvPr/>
        </p:nvGrpSpPr>
        <p:grpSpPr>
          <a:xfrm>
            <a:off x="5628207" y="1712300"/>
            <a:ext cx="1079430" cy="360040"/>
            <a:chOff x="604227" y="3014852"/>
            <a:chExt cx="1079430" cy="360040"/>
          </a:xfrm>
        </p:grpSpPr>
        <p:sp>
          <p:nvSpPr>
            <p:cNvPr id="25" name="Rounded Rectangle 24"/>
            <p:cNvSpPr/>
            <p:nvPr/>
          </p:nvSpPr>
          <p:spPr>
            <a:xfrm>
              <a:off x="604227" y="3014852"/>
              <a:ext cx="1079430" cy="360040"/>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Box 25"/>
            <p:cNvSpPr txBox="1"/>
            <p:nvPr/>
          </p:nvSpPr>
          <p:spPr>
            <a:xfrm>
              <a:off x="638178" y="3064067"/>
              <a:ext cx="1045479" cy="261610"/>
            </a:xfrm>
            <a:prstGeom prst="rect">
              <a:avLst/>
            </a:prstGeom>
            <a:noFill/>
          </p:spPr>
          <p:txBody>
            <a:bodyPr wrap="none" rtlCol="0" anchor="ctr">
              <a:spAutoFit/>
            </a:bodyPr>
            <a:lstStyle/>
            <a:p>
              <a:r>
                <a:rPr lang="en-US" altLang="ko-KR" sz="1100" b="1" dirty="0">
                  <a:solidFill>
                    <a:schemeClr val="bg1"/>
                  </a:solidFill>
                  <a:cs typeface="Arial" pitchFamily="34" charset="0"/>
                </a:rPr>
                <a:t>Image match</a:t>
              </a:r>
              <a:endParaRPr lang="ko-KR" altLang="en-US" sz="1100" b="1" dirty="0">
                <a:solidFill>
                  <a:schemeClr val="bg1"/>
                </a:solidFill>
                <a:cs typeface="Arial" pitchFamily="34" charset="0"/>
              </a:endParaRPr>
            </a:p>
          </p:txBody>
        </p:sp>
      </p:grpSp>
      <p:grpSp>
        <p:nvGrpSpPr>
          <p:cNvPr id="35" name="Group 34"/>
          <p:cNvGrpSpPr/>
          <p:nvPr/>
        </p:nvGrpSpPr>
        <p:grpSpPr>
          <a:xfrm>
            <a:off x="653128" y="3635041"/>
            <a:ext cx="1402808" cy="981049"/>
            <a:chOff x="803639" y="3385918"/>
            <a:chExt cx="2059658" cy="981049"/>
          </a:xfrm>
        </p:grpSpPr>
        <p:sp>
          <p:nvSpPr>
            <p:cNvPr id="36" name="TextBox 35"/>
            <p:cNvSpPr txBox="1"/>
            <p:nvPr/>
          </p:nvSpPr>
          <p:spPr>
            <a:xfrm>
              <a:off x="803639" y="3720636"/>
              <a:ext cx="2059657" cy="646331"/>
            </a:xfrm>
            <a:prstGeom prst="rect">
              <a:avLst/>
            </a:prstGeom>
            <a:noFill/>
          </p:spPr>
          <p:txBody>
            <a:bodyPr wrap="square" rtlCol="0" anchor="ctr">
              <a:spAutoFit/>
            </a:bodyPr>
            <a:lstStyle/>
            <a:p>
              <a:pPr algn="ctr"/>
              <a:r>
                <a:rPr lang="en-US" altLang="ko-KR" sz="900" dirty="0">
                  <a:solidFill>
                    <a:schemeClr val="tx1">
                      <a:lumMod val="75000"/>
                      <a:lumOff val="25000"/>
                    </a:schemeClr>
                  </a:solidFill>
                  <a:cs typeface="Arial" pitchFamily="34" charset="0"/>
                </a:rPr>
                <a:t>Enter a voice record of what conditions are met when this command is executed.</a:t>
              </a:r>
              <a:endParaRPr lang="ko-KR" altLang="en-US" sz="900" dirty="0">
                <a:solidFill>
                  <a:schemeClr val="tx1">
                    <a:lumMod val="75000"/>
                    <a:lumOff val="25000"/>
                  </a:schemeClr>
                </a:solidFill>
                <a:cs typeface="Arial" pitchFamily="34" charset="0"/>
              </a:endParaRPr>
            </a:p>
          </p:txBody>
        </p:sp>
        <p:sp>
          <p:nvSpPr>
            <p:cNvPr id="37" name="TextBox 36"/>
            <p:cNvSpPr txBox="1"/>
            <p:nvPr/>
          </p:nvSpPr>
          <p:spPr>
            <a:xfrm>
              <a:off x="803640" y="3385918"/>
              <a:ext cx="2059657" cy="230832"/>
            </a:xfrm>
            <a:prstGeom prst="rect">
              <a:avLst/>
            </a:prstGeom>
            <a:noFill/>
          </p:spPr>
          <p:txBody>
            <a:bodyPr wrap="square" rtlCol="0" anchor="ctr">
              <a:spAutoFit/>
            </a:bodyPr>
            <a:lstStyle/>
            <a:p>
              <a:pPr algn="ctr"/>
              <a:r>
                <a:rPr lang="en-US" altLang="ko-KR" sz="900" b="1" dirty="0">
                  <a:solidFill>
                    <a:schemeClr val="tx1">
                      <a:lumMod val="75000"/>
                      <a:lumOff val="25000"/>
                    </a:schemeClr>
                  </a:solidFill>
                  <a:cs typeface="Arial" pitchFamily="34" charset="0"/>
                </a:rPr>
                <a:t>Record the conditions</a:t>
              </a:r>
              <a:endParaRPr lang="ko-KR" altLang="en-US" sz="900" b="1" dirty="0">
                <a:solidFill>
                  <a:schemeClr val="tx1">
                    <a:lumMod val="75000"/>
                    <a:lumOff val="25000"/>
                  </a:schemeClr>
                </a:solidFill>
                <a:cs typeface="Arial" pitchFamily="34" charset="0"/>
              </a:endParaRPr>
            </a:p>
          </p:txBody>
        </p:sp>
      </p:grpSp>
      <p:grpSp>
        <p:nvGrpSpPr>
          <p:cNvPr id="38" name="Group 37"/>
          <p:cNvGrpSpPr/>
          <p:nvPr/>
        </p:nvGrpSpPr>
        <p:grpSpPr>
          <a:xfrm>
            <a:off x="2252715" y="3633352"/>
            <a:ext cx="1402807" cy="982738"/>
            <a:chOff x="803640" y="3384229"/>
            <a:chExt cx="2059657" cy="982738"/>
          </a:xfrm>
        </p:grpSpPr>
        <p:sp>
          <p:nvSpPr>
            <p:cNvPr id="39" name="TextBox 38"/>
            <p:cNvSpPr txBox="1"/>
            <p:nvPr/>
          </p:nvSpPr>
          <p:spPr>
            <a:xfrm>
              <a:off x="803640" y="3720636"/>
              <a:ext cx="2059657" cy="646331"/>
            </a:xfrm>
            <a:prstGeom prst="rect">
              <a:avLst/>
            </a:prstGeom>
            <a:noFill/>
          </p:spPr>
          <p:txBody>
            <a:bodyPr wrap="square" rtlCol="0" anchor="ctr">
              <a:spAutoFit/>
            </a:bodyPr>
            <a:lstStyle/>
            <a:p>
              <a:pPr algn="ctr"/>
              <a:r>
                <a:rPr lang="en-US" altLang="ko-KR" sz="900" dirty="0">
                  <a:solidFill>
                    <a:schemeClr val="tx1">
                      <a:lumMod val="75000"/>
                      <a:lumOff val="25000"/>
                    </a:schemeClr>
                  </a:solidFill>
                  <a:cs typeface="Arial" pitchFamily="34" charset="0"/>
                </a:rPr>
                <a:t>Specific mouse or keyboard operations are monitored and output.</a:t>
              </a:r>
              <a:endParaRPr lang="ko-KR" altLang="en-US" sz="900" dirty="0">
                <a:solidFill>
                  <a:schemeClr val="tx1">
                    <a:lumMod val="75000"/>
                    <a:lumOff val="25000"/>
                  </a:schemeClr>
                </a:solidFill>
                <a:cs typeface="Arial" pitchFamily="34" charset="0"/>
              </a:endParaRPr>
            </a:p>
          </p:txBody>
        </p:sp>
        <p:sp>
          <p:nvSpPr>
            <p:cNvPr id="40" name="TextBox 39"/>
            <p:cNvSpPr txBox="1"/>
            <p:nvPr/>
          </p:nvSpPr>
          <p:spPr>
            <a:xfrm>
              <a:off x="803640" y="3384229"/>
              <a:ext cx="2059657" cy="369332"/>
            </a:xfrm>
            <a:prstGeom prst="rect">
              <a:avLst/>
            </a:prstGeom>
            <a:noFill/>
          </p:spPr>
          <p:txBody>
            <a:bodyPr wrap="square" rtlCol="0" anchor="ctr">
              <a:spAutoFit/>
            </a:bodyPr>
            <a:lstStyle/>
            <a:p>
              <a:pPr algn="ctr"/>
              <a:r>
                <a:rPr lang="en-US" altLang="ko-KR" sz="900" b="1" dirty="0">
                  <a:solidFill>
                    <a:schemeClr val="tx1">
                      <a:lumMod val="75000"/>
                      <a:lumOff val="25000"/>
                    </a:schemeClr>
                  </a:solidFill>
                  <a:cs typeface="Arial" pitchFamily="34" charset="0"/>
                </a:rPr>
                <a:t>Record mouse or keyboard actions</a:t>
              </a:r>
              <a:endParaRPr lang="ko-KR" altLang="en-US" sz="900" b="1" dirty="0">
                <a:solidFill>
                  <a:schemeClr val="tx1">
                    <a:lumMod val="75000"/>
                    <a:lumOff val="25000"/>
                  </a:schemeClr>
                </a:solidFill>
                <a:cs typeface="Arial" pitchFamily="34" charset="0"/>
              </a:endParaRPr>
            </a:p>
          </p:txBody>
        </p:sp>
      </p:grpSp>
      <p:grpSp>
        <p:nvGrpSpPr>
          <p:cNvPr id="41" name="Group 40"/>
          <p:cNvGrpSpPr/>
          <p:nvPr/>
        </p:nvGrpSpPr>
        <p:grpSpPr>
          <a:xfrm>
            <a:off x="3880682" y="3628739"/>
            <a:ext cx="1423012" cy="1125850"/>
            <a:chOff x="845310" y="3379616"/>
            <a:chExt cx="2089323" cy="1125850"/>
          </a:xfrm>
        </p:grpSpPr>
        <p:sp>
          <p:nvSpPr>
            <p:cNvPr id="42" name="TextBox 41"/>
            <p:cNvSpPr txBox="1"/>
            <p:nvPr/>
          </p:nvSpPr>
          <p:spPr>
            <a:xfrm>
              <a:off x="845310" y="3720636"/>
              <a:ext cx="2059657" cy="784830"/>
            </a:xfrm>
            <a:prstGeom prst="rect">
              <a:avLst/>
            </a:prstGeom>
            <a:noFill/>
          </p:spPr>
          <p:txBody>
            <a:bodyPr wrap="square" rtlCol="0" anchor="ctr">
              <a:spAutoFit/>
            </a:bodyPr>
            <a:lstStyle/>
            <a:p>
              <a:pPr algn="ctr"/>
              <a:r>
                <a:rPr lang="en-US" altLang="ko-KR" sz="900" dirty="0">
                  <a:solidFill>
                    <a:schemeClr val="tx1">
                      <a:lumMod val="75000"/>
                      <a:lumOff val="25000"/>
                    </a:schemeClr>
                  </a:solidFill>
                  <a:cs typeface="Arial" pitchFamily="34" charset="0"/>
                </a:rPr>
                <a:t>When the mouse clicks on a certain position, capture the full screen shot and screenshot of click position.</a:t>
              </a:r>
              <a:endParaRPr lang="ko-KR" altLang="en-US" sz="900" dirty="0">
                <a:solidFill>
                  <a:schemeClr val="tx1">
                    <a:lumMod val="75000"/>
                    <a:lumOff val="25000"/>
                  </a:schemeClr>
                </a:solidFill>
                <a:cs typeface="Arial" pitchFamily="34" charset="0"/>
              </a:endParaRPr>
            </a:p>
          </p:txBody>
        </p:sp>
        <p:sp>
          <p:nvSpPr>
            <p:cNvPr id="43" name="TextBox 42"/>
            <p:cNvSpPr txBox="1"/>
            <p:nvPr/>
          </p:nvSpPr>
          <p:spPr>
            <a:xfrm>
              <a:off x="874976" y="3379616"/>
              <a:ext cx="2059657" cy="369332"/>
            </a:xfrm>
            <a:prstGeom prst="rect">
              <a:avLst/>
            </a:prstGeom>
            <a:noFill/>
          </p:spPr>
          <p:txBody>
            <a:bodyPr wrap="square" rtlCol="0" anchor="ctr">
              <a:spAutoFit/>
            </a:bodyPr>
            <a:lstStyle/>
            <a:p>
              <a:pPr algn="ctr"/>
              <a:r>
                <a:rPr lang="en-US" altLang="ko-KR" sz="900" b="1" dirty="0">
                  <a:solidFill>
                    <a:schemeClr val="tx1">
                      <a:lumMod val="75000"/>
                      <a:lumOff val="25000"/>
                    </a:schemeClr>
                  </a:solidFill>
                  <a:cs typeface="Arial" pitchFamily="34" charset="0"/>
                </a:rPr>
                <a:t>Screenshot of full and local</a:t>
              </a:r>
              <a:endParaRPr lang="ko-KR" altLang="en-US" sz="900" b="1" dirty="0">
                <a:solidFill>
                  <a:schemeClr val="tx1">
                    <a:lumMod val="75000"/>
                    <a:lumOff val="25000"/>
                  </a:schemeClr>
                </a:solidFill>
                <a:cs typeface="Arial" pitchFamily="34" charset="0"/>
              </a:endParaRPr>
            </a:p>
          </p:txBody>
        </p:sp>
      </p:grpSp>
      <p:grpSp>
        <p:nvGrpSpPr>
          <p:cNvPr id="44" name="Group 43"/>
          <p:cNvGrpSpPr/>
          <p:nvPr/>
        </p:nvGrpSpPr>
        <p:grpSpPr>
          <a:xfrm>
            <a:off x="5455809" y="3635897"/>
            <a:ext cx="1424813" cy="1127342"/>
            <a:chOff x="809397" y="3386774"/>
            <a:chExt cx="2091967" cy="1127342"/>
          </a:xfrm>
        </p:grpSpPr>
        <p:sp>
          <p:nvSpPr>
            <p:cNvPr id="45" name="TextBox 44"/>
            <p:cNvSpPr txBox="1"/>
            <p:nvPr/>
          </p:nvSpPr>
          <p:spPr>
            <a:xfrm>
              <a:off x="809397" y="3729286"/>
              <a:ext cx="2059657" cy="784830"/>
            </a:xfrm>
            <a:prstGeom prst="rect">
              <a:avLst/>
            </a:prstGeom>
            <a:noFill/>
          </p:spPr>
          <p:txBody>
            <a:bodyPr wrap="square" rtlCol="0" anchor="ctr">
              <a:spAutoFit/>
            </a:bodyPr>
            <a:lstStyle/>
            <a:p>
              <a:pPr algn="ctr"/>
              <a:r>
                <a:rPr lang="en-US" altLang="ko-KR" sz="900" dirty="0">
                  <a:solidFill>
                    <a:schemeClr val="tx1">
                      <a:lumMod val="75000"/>
                      <a:lumOff val="25000"/>
                    </a:schemeClr>
                  </a:solidFill>
                  <a:cs typeface="Arial" pitchFamily="34" charset="0"/>
                </a:rPr>
                <a:t>First determine if the current screenshot is one of the cases where a command can be executed</a:t>
              </a:r>
              <a:endParaRPr lang="ko-KR" altLang="en-US" sz="900" dirty="0">
                <a:solidFill>
                  <a:schemeClr val="tx1">
                    <a:lumMod val="75000"/>
                    <a:lumOff val="25000"/>
                  </a:schemeClr>
                </a:solidFill>
                <a:cs typeface="Arial" pitchFamily="34" charset="0"/>
              </a:endParaRPr>
            </a:p>
          </p:txBody>
        </p:sp>
        <p:sp>
          <p:nvSpPr>
            <p:cNvPr id="46" name="TextBox 45"/>
            <p:cNvSpPr txBox="1"/>
            <p:nvPr/>
          </p:nvSpPr>
          <p:spPr>
            <a:xfrm>
              <a:off x="841707" y="3386774"/>
              <a:ext cx="2059657" cy="369332"/>
            </a:xfrm>
            <a:prstGeom prst="rect">
              <a:avLst/>
            </a:prstGeom>
            <a:noFill/>
          </p:spPr>
          <p:txBody>
            <a:bodyPr wrap="square" rtlCol="0" anchor="ctr">
              <a:spAutoFit/>
            </a:bodyPr>
            <a:lstStyle/>
            <a:p>
              <a:pPr algn="ctr"/>
              <a:r>
                <a:rPr lang="en-US" altLang="ko-KR" sz="900" b="1" dirty="0">
                  <a:solidFill>
                    <a:schemeClr val="tx1">
                      <a:lumMod val="75000"/>
                      <a:lumOff val="25000"/>
                    </a:schemeClr>
                  </a:solidFill>
                  <a:cs typeface="Arial" pitchFamily="34" charset="0"/>
                </a:rPr>
                <a:t>Preliminary judgment using screenshots</a:t>
              </a:r>
              <a:endParaRPr lang="ko-KR" altLang="en-US" sz="900" b="1" dirty="0">
                <a:solidFill>
                  <a:schemeClr val="tx1">
                    <a:lumMod val="75000"/>
                    <a:lumOff val="25000"/>
                  </a:schemeClr>
                </a:solidFill>
                <a:cs typeface="Arial" pitchFamily="34" charset="0"/>
              </a:endParaRPr>
            </a:p>
          </p:txBody>
        </p:sp>
      </p:grpSp>
      <p:grpSp>
        <p:nvGrpSpPr>
          <p:cNvPr id="47" name="Group 46"/>
          <p:cNvGrpSpPr/>
          <p:nvPr/>
        </p:nvGrpSpPr>
        <p:grpSpPr>
          <a:xfrm>
            <a:off x="7059919" y="3635897"/>
            <a:ext cx="1694618" cy="1127342"/>
            <a:chOff x="610895" y="3386774"/>
            <a:chExt cx="2488105" cy="1127342"/>
          </a:xfrm>
        </p:grpSpPr>
        <p:sp>
          <p:nvSpPr>
            <p:cNvPr id="48" name="TextBox 47"/>
            <p:cNvSpPr txBox="1"/>
            <p:nvPr/>
          </p:nvSpPr>
          <p:spPr>
            <a:xfrm>
              <a:off x="778519" y="3729286"/>
              <a:ext cx="2059657" cy="784830"/>
            </a:xfrm>
            <a:prstGeom prst="rect">
              <a:avLst/>
            </a:prstGeom>
            <a:noFill/>
          </p:spPr>
          <p:txBody>
            <a:bodyPr wrap="square" rtlCol="0" anchor="ctr">
              <a:spAutoFit/>
            </a:bodyPr>
            <a:lstStyle/>
            <a:p>
              <a:pPr algn="ctr"/>
              <a:r>
                <a:rPr lang="en-US" altLang="ko-KR" sz="900" dirty="0">
                  <a:solidFill>
                    <a:schemeClr val="tx1">
                      <a:lumMod val="75000"/>
                      <a:lumOff val="25000"/>
                    </a:schemeClr>
                  </a:solidFill>
                  <a:cs typeface="Arial" pitchFamily="34" charset="0"/>
                </a:rPr>
                <a:t>The screenshot is then uploaded to LLM to determine if it is eligible for condition from voice record</a:t>
              </a:r>
              <a:endParaRPr lang="ko-KR" altLang="en-US" sz="900" dirty="0">
                <a:solidFill>
                  <a:schemeClr val="tx1">
                    <a:lumMod val="75000"/>
                    <a:lumOff val="25000"/>
                  </a:schemeClr>
                </a:solidFill>
                <a:cs typeface="Arial" pitchFamily="34" charset="0"/>
              </a:endParaRPr>
            </a:p>
          </p:txBody>
        </p:sp>
        <p:sp>
          <p:nvSpPr>
            <p:cNvPr id="49" name="TextBox 48"/>
            <p:cNvSpPr txBox="1"/>
            <p:nvPr/>
          </p:nvSpPr>
          <p:spPr>
            <a:xfrm>
              <a:off x="610895" y="3386774"/>
              <a:ext cx="2488105" cy="369332"/>
            </a:xfrm>
            <a:prstGeom prst="rect">
              <a:avLst/>
            </a:prstGeom>
            <a:noFill/>
          </p:spPr>
          <p:txBody>
            <a:bodyPr wrap="square" rtlCol="0" anchor="ctr">
              <a:spAutoFit/>
            </a:bodyPr>
            <a:lstStyle/>
            <a:p>
              <a:pPr algn="ctr"/>
              <a:r>
                <a:rPr lang="en-US" altLang="ko-KR" sz="900" b="1" dirty="0">
                  <a:solidFill>
                    <a:schemeClr val="tx1">
                      <a:lumMod val="75000"/>
                      <a:lumOff val="25000"/>
                    </a:schemeClr>
                  </a:solidFill>
                  <a:cs typeface="Arial" pitchFamily="34" charset="0"/>
                </a:rPr>
                <a:t>Secondly, LLM determines if the conditions are met</a:t>
              </a:r>
              <a:endParaRPr lang="ko-KR" altLang="en-US" sz="900" b="1" dirty="0">
                <a:solidFill>
                  <a:schemeClr val="tx1">
                    <a:lumMod val="75000"/>
                    <a:lumOff val="25000"/>
                  </a:schemeClr>
                </a:solidFill>
                <a:cs typeface="Arial" pitchFamily="34" charset="0"/>
              </a:endParaRPr>
            </a:p>
          </p:txBody>
        </p:sp>
      </p:grpSp>
      <p:sp>
        <p:nvSpPr>
          <p:cNvPr id="57" name="Oval 13">
            <a:extLst>
              <a:ext uri="{FF2B5EF4-FFF2-40B4-BE49-F238E27FC236}">
                <a16:creationId xmlns:a16="http://schemas.microsoft.com/office/drawing/2014/main" id="{F5A639C5-3F3D-8564-0877-4D64EA7856CE}"/>
              </a:ext>
            </a:extLst>
          </p:cNvPr>
          <p:cNvSpPr/>
          <p:nvPr/>
        </p:nvSpPr>
        <p:spPr>
          <a:xfrm>
            <a:off x="966474" y="2404567"/>
            <a:ext cx="809389" cy="809389"/>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Oval 13">
            <a:extLst>
              <a:ext uri="{FF2B5EF4-FFF2-40B4-BE49-F238E27FC236}">
                <a16:creationId xmlns:a16="http://schemas.microsoft.com/office/drawing/2014/main" id="{EDBFE2B8-FE18-06C7-F3CF-BA78437A0796}"/>
              </a:ext>
            </a:extLst>
          </p:cNvPr>
          <p:cNvSpPr/>
          <p:nvPr/>
        </p:nvSpPr>
        <p:spPr>
          <a:xfrm>
            <a:off x="2559761" y="2404369"/>
            <a:ext cx="809389" cy="809389"/>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3" name="Chord 15">
            <a:extLst>
              <a:ext uri="{FF2B5EF4-FFF2-40B4-BE49-F238E27FC236}">
                <a16:creationId xmlns:a16="http://schemas.microsoft.com/office/drawing/2014/main" id="{81DCA84D-5003-5EA2-9F19-7AA8D44035C1}"/>
              </a:ext>
            </a:extLst>
          </p:cNvPr>
          <p:cNvSpPr/>
          <p:nvPr/>
        </p:nvSpPr>
        <p:spPr>
          <a:xfrm>
            <a:off x="1271605" y="2614277"/>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1" name="Rectangle 30">
            <a:extLst>
              <a:ext uri="{FF2B5EF4-FFF2-40B4-BE49-F238E27FC236}">
                <a16:creationId xmlns:a16="http://schemas.microsoft.com/office/drawing/2014/main" id="{C49758C1-6FAC-9289-A656-355E448CBF52}"/>
              </a:ext>
            </a:extLst>
          </p:cNvPr>
          <p:cNvSpPr/>
          <p:nvPr/>
        </p:nvSpPr>
        <p:spPr>
          <a:xfrm>
            <a:off x="2756015" y="2608001"/>
            <a:ext cx="403184" cy="402007"/>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Oval 13">
            <a:extLst>
              <a:ext uri="{FF2B5EF4-FFF2-40B4-BE49-F238E27FC236}">
                <a16:creationId xmlns:a16="http://schemas.microsoft.com/office/drawing/2014/main" id="{3EE88143-7601-4C48-92E7-C3D0B08FD935}"/>
              </a:ext>
            </a:extLst>
          </p:cNvPr>
          <p:cNvSpPr/>
          <p:nvPr/>
        </p:nvSpPr>
        <p:spPr>
          <a:xfrm>
            <a:off x="4159346" y="2413104"/>
            <a:ext cx="809389" cy="809389"/>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Rounded Rectangle 27">
            <a:extLst>
              <a:ext uri="{FF2B5EF4-FFF2-40B4-BE49-F238E27FC236}">
                <a16:creationId xmlns:a16="http://schemas.microsoft.com/office/drawing/2014/main" id="{FA59DAA6-7B82-210F-C49C-D74AE7735BF0}"/>
              </a:ext>
            </a:extLst>
          </p:cNvPr>
          <p:cNvSpPr/>
          <p:nvPr/>
        </p:nvSpPr>
        <p:spPr>
          <a:xfrm>
            <a:off x="4341183" y="2654553"/>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c</a:t>
            </a:r>
            <a:endParaRPr lang="ko-KR" altLang="en-US" dirty="0"/>
          </a:p>
        </p:txBody>
      </p:sp>
      <p:sp>
        <p:nvSpPr>
          <p:cNvPr id="60" name="Oval 13">
            <a:extLst>
              <a:ext uri="{FF2B5EF4-FFF2-40B4-BE49-F238E27FC236}">
                <a16:creationId xmlns:a16="http://schemas.microsoft.com/office/drawing/2014/main" id="{4314FD0E-3CD3-D25A-C1D3-CEDF3B3CEEF5}"/>
              </a:ext>
            </a:extLst>
          </p:cNvPr>
          <p:cNvSpPr/>
          <p:nvPr/>
        </p:nvSpPr>
        <p:spPr>
          <a:xfrm>
            <a:off x="5760007" y="2420862"/>
            <a:ext cx="809389" cy="809389"/>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2" name="Rectangle 16">
            <a:extLst>
              <a:ext uri="{FF2B5EF4-FFF2-40B4-BE49-F238E27FC236}">
                <a16:creationId xmlns:a16="http://schemas.microsoft.com/office/drawing/2014/main" id="{424B8F45-9E68-80C8-65BD-1F63A2B55A20}"/>
              </a:ext>
            </a:extLst>
          </p:cNvPr>
          <p:cNvSpPr/>
          <p:nvPr/>
        </p:nvSpPr>
        <p:spPr>
          <a:xfrm>
            <a:off x="5941146" y="2698259"/>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1" name="Oval 13">
            <a:extLst>
              <a:ext uri="{FF2B5EF4-FFF2-40B4-BE49-F238E27FC236}">
                <a16:creationId xmlns:a16="http://schemas.microsoft.com/office/drawing/2014/main" id="{1D49194B-F6B3-12B5-4606-A369FDB9226F}"/>
              </a:ext>
            </a:extLst>
          </p:cNvPr>
          <p:cNvSpPr/>
          <p:nvPr/>
        </p:nvSpPr>
        <p:spPr>
          <a:xfrm>
            <a:off x="7502534" y="2457923"/>
            <a:ext cx="809389" cy="809389"/>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Rectangle 7">
            <a:extLst>
              <a:ext uri="{FF2B5EF4-FFF2-40B4-BE49-F238E27FC236}">
                <a16:creationId xmlns:a16="http://schemas.microsoft.com/office/drawing/2014/main" id="{F8F4B6E0-D6FC-3FB3-026C-B051AB9F743A}"/>
              </a:ext>
            </a:extLst>
          </p:cNvPr>
          <p:cNvSpPr/>
          <p:nvPr/>
        </p:nvSpPr>
        <p:spPr>
          <a:xfrm rot="18900000">
            <a:off x="7860956" y="2704177"/>
            <a:ext cx="154109" cy="343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64" name="Group 23">
            <a:extLst>
              <a:ext uri="{FF2B5EF4-FFF2-40B4-BE49-F238E27FC236}">
                <a16:creationId xmlns:a16="http://schemas.microsoft.com/office/drawing/2014/main" id="{F0AD50C2-1BC9-BAC0-7C0C-29E254DB2E94}"/>
              </a:ext>
            </a:extLst>
          </p:cNvPr>
          <p:cNvGrpSpPr/>
          <p:nvPr/>
        </p:nvGrpSpPr>
        <p:grpSpPr>
          <a:xfrm>
            <a:off x="7287028" y="1722739"/>
            <a:ext cx="1176925" cy="360040"/>
            <a:chOff x="555479" y="3014852"/>
            <a:chExt cx="1176925" cy="360040"/>
          </a:xfrm>
        </p:grpSpPr>
        <p:sp>
          <p:nvSpPr>
            <p:cNvPr id="65" name="Rounded Rectangle 24">
              <a:extLst>
                <a:ext uri="{FF2B5EF4-FFF2-40B4-BE49-F238E27FC236}">
                  <a16:creationId xmlns:a16="http://schemas.microsoft.com/office/drawing/2014/main" id="{A1FD0309-B7F7-8D98-8916-A70DA6A271B3}"/>
                </a:ext>
              </a:extLst>
            </p:cNvPr>
            <p:cNvSpPr/>
            <p:nvPr/>
          </p:nvSpPr>
          <p:spPr>
            <a:xfrm>
              <a:off x="604227" y="3014852"/>
              <a:ext cx="1079430" cy="360040"/>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TextBox 25">
              <a:extLst>
                <a:ext uri="{FF2B5EF4-FFF2-40B4-BE49-F238E27FC236}">
                  <a16:creationId xmlns:a16="http://schemas.microsoft.com/office/drawing/2014/main" id="{C78CAEB7-CDDE-8EAA-2180-D667D78DF5E3}"/>
                </a:ext>
              </a:extLst>
            </p:cNvPr>
            <p:cNvSpPr txBox="1"/>
            <p:nvPr/>
          </p:nvSpPr>
          <p:spPr>
            <a:xfrm>
              <a:off x="555479" y="3071598"/>
              <a:ext cx="1176925" cy="253916"/>
            </a:xfrm>
            <a:prstGeom prst="rect">
              <a:avLst/>
            </a:prstGeom>
            <a:noFill/>
          </p:spPr>
          <p:txBody>
            <a:bodyPr wrap="none" rtlCol="0" anchor="ctr">
              <a:spAutoFit/>
            </a:bodyPr>
            <a:lstStyle/>
            <a:p>
              <a:r>
                <a:rPr lang="en-US" altLang="ko-KR" sz="1050" b="1" dirty="0">
                  <a:solidFill>
                    <a:schemeClr val="bg1"/>
                  </a:solidFill>
                  <a:cs typeface="Arial" pitchFamily="34" charset="0"/>
                </a:rPr>
                <a:t>LLM judgement</a:t>
              </a:r>
              <a:endParaRPr lang="ko-KR" altLang="en-US" sz="1050" b="1" dirty="0">
                <a:solidFill>
                  <a:schemeClr val="bg1"/>
                </a:solidFill>
                <a:cs typeface="Arial" pitchFamily="34" charset="0"/>
              </a:endParaRPr>
            </a:p>
          </p:txBody>
        </p:sp>
      </p:grpSp>
      <p:sp>
        <p:nvSpPr>
          <p:cNvPr id="67" name="Block Arc 41">
            <a:extLst>
              <a:ext uri="{FF2B5EF4-FFF2-40B4-BE49-F238E27FC236}">
                <a16:creationId xmlns:a16="http://schemas.microsoft.com/office/drawing/2014/main" id="{FD1E652D-4EEB-D63B-2F2E-AA9E440C5753}"/>
              </a:ext>
            </a:extLst>
          </p:cNvPr>
          <p:cNvSpPr/>
          <p:nvPr/>
        </p:nvSpPr>
        <p:spPr>
          <a:xfrm>
            <a:off x="3477398" y="2574267"/>
            <a:ext cx="589616" cy="57670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4090213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1800" y="2181229"/>
            <a:ext cx="3744416" cy="576063"/>
          </a:xfrm>
        </p:spPr>
        <p:txBody>
          <a:bodyPr/>
          <a:lstStyle/>
          <a:p>
            <a:r>
              <a:rPr lang="en-US" altLang="ko-KR" sz="2800" dirty="0"/>
              <a:t>Video Presentation</a:t>
            </a:r>
            <a:endParaRPr lang="ko-KR" altLang="en-US" sz="2800" dirty="0"/>
          </a:p>
        </p:txBody>
      </p:sp>
      <p:sp>
        <p:nvSpPr>
          <p:cNvPr id="4" name="Rounded Rectangle 27"/>
          <p:cNvSpPr/>
          <p:nvPr/>
        </p:nvSpPr>
        <p:spPr>
          <a:xfrm>
            <a:off x="4241520" y="1673750"/>
            <a:ext cx="660663" cy="5074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xtBox 4"/>
          <p:cNvSpPr txBox="1"/>
          <p:nvPr/>
        </p:nvSpPr>
        <p:spPr>
          <a:xfrm>
            <a:off x="3437263" y="3033938"/>
            <a:ext cx="2413489"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Video demonstration of each of the above steps.</a:t>
            </a:r>
          </a:p>
        </p:txBody>
      </p:sp>
    </p:spTree>
    <p:extLst>
      <p:ext uri="{BB962C8B-B14F-4D97-AF65-F5344CB8AC3E}">
        <p14:creationId xmlns:p14="http://schemas.microsoft.com/office/powerpoint/2010/main" val="6145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BFA1-4525-DF13-B5E0-5F48178D2A3C}"/>
            </a:ext>
          </a:extLst>
        </p:cNvPr>
        <p:cNvGrpSpPr/>
        <p:nvPr/>
      </p:nvGrpSpPr>
      <p:grpSpPr>
        <a:xfrm>
          <a:off x="0" y="0"/>
          <a:ext cx="0" cy="0"/>
          <a:chOff x="0" y="0"/>
          <a:chExt cx="0" cy="0"/>
        </a:xfrm>
      </p:grpSpPr>
      <p:sp>
        <p:nvSpPr>
          <p:cNvPr id="10" name="Text Placeholder 13">
            <a:extLst>
              <a:ext uri="{FF2B5EF4-FFF2-40B4-BE49-F238E27FC236}">
                <a16:creationId xmlns:a16="http://schemas.microsoft.com/office/drawing/2014/main" id="{CE7141FC-9C18-D238-2630-1A09E3166D84}"/>
              </a:ext>
            </a:extLst>
          </p:cNvPr>
          <p:cNvSpPr txBox="1">
            <a:spLocks/>
          </p:cNvSpPr>
          <p:nvPr/>
        </p:nvSpPr>
        <p:spPr>
          <a:xfrm>
            <a:off x="5724128" y="411510"/>
            <a:ext cx="3419872" cy="92635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sz="2800" b="1" dirty="0">
                <a:solidFill>
                  <a:schemeClr val="tx1">
                    <a:lumMod val="75000"/>
                    <a:lumOff val="25000"/>
                  </a:schemeClr>
                </a:solidFill>
                <a:latin typeface="+mj-lt"/>
                <a:cs typeface="Arial" pitchFamily="34" charset="0"/>
              </a:rPr>
              <a:t>Speech record and motion record</a:t>
            </a:r>
            <a:endParaRPr lang="en-US" altLang="ko-KR" sz="2800" b="1" dirty="0">
              <a:solidFill>
                <a:schemeClr val="tx1">
                  <a:lumMod val="75000"/>
                  <a:lumOff val="25000"/>
                </a:schemeClr>
              </a:solidFill>
              <a:latin typeface="+mj-lt"/>
              <a:cs typeface="Arial" pitchFamily="34" charset="0"/>
            </a:endParaRPr>
          </a:p>
        </p:txBody>
      </p:sp>
      <p:sp>
        <p:nvSpPr>
          <p:cNvPr id="11" name="TextBox 10">
            <a:extLst>
              <a:ext uri="{FF2B5EF4-FFF2-40B4-BE49-F238E27FC236}">
                <a16:creationId xmlns:a16="http://schemas.microsoft.com/office/drawing/2014/main" id="{628C3A4D-3D4F-AC82-7440-169E1DDB44AC}"/>
              </a:ext>
            </a:extLst>
          </p:cNvPr>
          <p:cNvSpPr txBox="1"/>
          <p:nvPr/>
        </p:nvSpPr>
        <p:spPr>
          <a:xfrm>
            <a:off x="6084168" y="1652540"/>
            <a:ext cx="2996218" cy="830997"/>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Speech input conditional statements will be converted to text and output, and mouse and keyboard actions will be recorded and output.</a:t>
            </a:r>
          </a:p>
        </p:txBody>
      </p:sp>
      <p:pic>
        <p:nvPicPr>
          <p:cNvPr id="2" name="2step-record">
            <a:hlinkClick r:id="" action="ppaction://media"/>
            <a:extLst>
              <a:ext uri="{FF2B5EF4-FFF2-40B4-BE49-F238E27FC236}">
                <a16:creationId xmlns:a16="http://schemas.microsoft.com/office/drawing/2014/main" id="{E1156AD8-6742-0548-E75F-BFFBFCA4BD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08" y="771550"/>
            <a:ext cx="5875853" cy="3672408"/>
          </a:xfrm>
          <a:prstGeom prst="rect">
            <a:avLst/>
          </a:prstGeom>
        </p:spPr>
      </p:pic>
    </p:spTree>
    <p:extLst>
      <p:ext uri="{BB962C8B-B14F-4D97-AF65-F5344CB8AC3E}">
        <p14:creationId xmlns:p14="http://schemas.microsoft.com/office/powerpoint/2010/main" val="6200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36870-C216-06D4-92CE-FC5676DAA42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400DD5A-10FC-4249-1650-97B4585FAF89}"/>
              </a:ext>
            </a:extLst>
          </p:cNvPr>
          <p:cNvSpPr>
            <a:spLocks noGrp="1"/>
          </p:cNvSpPr>
          <p:nvPr>
            <p:ph type="body" sz="quarter" idx="10"/>
          </p:nvPr>
        </p:nvSpPr>
        <p:spPr>
          <a:xfrm>
            <a:off x="140391" y="284430"/>
            <a:ext cx="6912768" cy="576064"/>
          </a:xfrm>
        </p:spPr>
        <p:txBody>
          <a:bodyPr/>
          <a:lstStyle/>
          <a:p>
            <a:r>
              <a:rPr lang="en-US" altLang="ko-KR" sz="2800" b="1" dirty="0"/>
              <a:t>Recording files and screenshots of each step will be saved.</a:t>
            </a:r>
            <a:endParaRPr lang="ko-KR" altLang="en-US" sz="2800" b="1" dirty="0"/>
          </a:p>
        </p:txBody>
      </p:sp>
      <p:pic>
        <p:nvPicPr>
          <p:cNvPr id="9" name="图片 8">
            <a:extLst>
              <a:ext uri="{FF2B5EF4-FFF2-40B4-BE49-F238E27FC236}">
                <a16:creationId xmlns:a16="http://schemas.microsoft.com/office/drawing/2014/main" id="{36006243-37E9-07F6-6F78-300DE82401D9}"/>
              </a:ext>
            </a:extLst>
          </p:cNvPr>
          <p:cNvPicPr>
            <a:picLocks noChangeAspect="1"/>
          </p:cNvPicPr>
          <p:nvPr/>
        </p:nvPicPr>
        <p:blipFill>
          <a:blip r:embed="rId3">
            <a:extLst>
              <a:ext uri="{28A0092B-C50C-407E-A947-70E740481C1C}">
                <a14:useLocalDpi xmlns:a14="http://schemas.microsoft.com/office/drawing/2010/main" val="0"/>
              </a:ext>
            </a:extLst>
          </a:blip>
          <a:srcRect l="47363" t="15194"/>
          <a:stretch/>
        </p:blipFill>
        <p:spPr>
          <a:xfrm>
            <a:off x="4746488" y="3374107"/>
            <a:ext cx="4138780" cy="1563638"/>
          </a:xfrm>
          <a:prstGeom prst="rect">
            <a:avLst/>
          </a:prstGeom>
        </p:spPr>
      </p:pic>
      <p:pic>
        <p:nvPicPr>
          <p:cNvPr id="11" name="图片 8">
            <a:extLst>
              <a:ext uri="{FF2B5EF4-FFF2-40B4-BE49-F238E27FC236}">
                <a16:creationId xmlns:a16="http://schemas.microsoft.com/office/drawing/2014/main" id="{2D16DF5F-B50C-ED4D-58B6-40B8D81635E3}"/>
              </a:ext>
            </a:extLst>
          </p:cNvPr>
          <p:cNvPicPr>
            <a:picLocks noChangeAspect="1"/>
          </p:cNvPicPr>
          <p:nvPr/>
        </p:nvPicPr>
        <p:blipFill>
          <a:blip r:embed="rId3">
            <a:extLst>
              <a:ext uri="{28A0092B-C50C-407E-A947-70E740481C1C}">
                <a14:useLocalDpi xmlns:a14="http://schemas.microsoft.com/office/drawing/2010/main" val="0"/>
              </a:ext>
            </a:extLst>
          </a:blip>
          <a:srcRect r="53555"/>
          <a:stretch/>
        </p:blipFill>
        <p:spPr>
          <a:xfrm>
            <a:off x="5076056" y="1419622"/>
            <a:ext cx="3350062" cy="1691372"/>
          </a:xfrm>
          <a:prstGeom prst="rect">
            <a:avLst/>
          </a:prstGeom>
        </p:spPr>
      </p:pic>
    </p:spTree>
    <p:extLst>
      <p:ext uri="{BB962C8B-B14F-4D97-AF65-F5344CB8AC3E}">
        <p14:creationId xmlns:p14="http://schemas.microsoft.com/office/powerpoint/2010/main" val="3942869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BC18-46DA-D2A2-222B-76689CD072DA}"/>
            </a:ext>
          </a:extLst>
        </p:cNvPr>
        <p:cNvGrpSpPr/>
        <p:nvPr/>
      </p:nvGrpSpPr>
      <p:grpSpPr>
        <a:xfrm>
          <a:off x="0" y="0"/>
          <a:ext cx="0" cy="0"/>
          <a:chOff x="0" y="0"/>
          <a:chExt cx="0" cy="0"/>
        </a:xfrm>
      </p:grpSpPr>
      <p:sp>
        <p:nvSpPr>
          <p:cNvPr id="10" name="Text Placeholder 13">
            <a:extLst>
              <a:ext uri="{FF2B5EF4-FFF2-40B4-BE49-F238E27FC236}">
                <a16:creationId xmlns:a16="http://schemas.microsoft.com/office/drawing/2014/main" id="{B35AB1AD-CED3-EBC1-1047-12DD3FD5F05A}"/>
              </a:ext>
            </a:extLst>
          </p:cNvPr>
          <p:cNvSpPr txBox="1">
            <a:spLocks/>
          </p:cNvSpPr>
          <p:nvPr/>
        </p:nvSpPr>
        <p:spPr>
          <a:xfrm>
            <a:off x="6060724" y="483518"/>
            <a:ext cx="2996218" cy="92635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2000" b="1" dirty="0">
                <a:solidFill>
                  <a:schemeClr val="tx1">
                    <a:lumMod val="75000"/>
                    <a:lumOff val="25000"/>
                  </a:schemeClr>
                </a:solidFill>
                <a:latin typeface="+mj-lt"/>
                <a:cs typeface="Arial" pitchFamily="34" charset="0"/>
              </a:rPr>
              <a:t>Integration of records </a:t>
            </a:r>
            <a:r>
              <a:rPr lang="en-US" altLang="zh-CN" sz="2000" b="1" dirty="0">
                <a:solidFill>
                  <a:schemeClr val="tx1">
                    <a:lumMod val="75000"/>
                    <a:lumOff val="25000"/>
                  </a:schemeClr>
                </a:solidFill>
                <a:latin typeface="+mj-lt"/>
                <a:cs typeface="Arial" pitchFamily="34" charset="0"/>
              </a:rPr>
              <a:t>and </a:t>
            </a:r>
            <a:r>
              <a:rPr lang="en-US" altLang="ko-KR" sz="2000" b="1" dirty="0">
                <a:solidFill>
                  <a:schemeClr val="tx1">
                    <a:lumMod val="75000"/>
                    <a:lumOff val="25000"/>
                  </a:schemeClr>
                </a:solidFill>
                <a:latin typeface="+mj-lt"/>
                <a:cs typeface="Arial" pitchFamily="34" charset="0"/>
              </a:rPr>
              <a:t>Make them more standard</a:t>
            </a:r>
          </a:p>
        </p:txBody>
      </p:sp>
      <p:sp>
        <p:nvSpPr>
          <p:cNvPr id="11" name="TextBox 10">
            <a:extLst>
              <a:ext uri="{FF2B5EF4-FFF2-40B4-BE49-F238E27FC236}">
                <a16:creationId xmlns:a16="http://schemas.microsoft.com/office/drawing/2014/main" id="{07D738BD-47D1-3B50-5926-B018E5E81113}"/>
              </a:ext>
            </a:extLst>
          </p:cNvPr>
          <p:cNvSpPr txBox="1"/>
          <p:nvPr/>
        </p:nvSpPr>
        <p:spPr>
          <a:xfrm>
            <a:off x="6060724" y="1563638"/>
            <a:ext cx="2996218" cy="120032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The contents of the Speech commands and Motion commands text boxes can be pasted into the Organized commands text box for editing and submission to LLM to generate executable python commands.</a:t>
            </a:r>
          </a:p>
        </p:txBody>
      </p:sp>
      <p:pic>
        <p:nvPicPr>
          <p:cNvPr id="3" name="make_more_standard">
            <a:hlinkClick r:id="" action="ppaction://media"/>
            <a:extLst>
              <a:ext uri="{FF2B5EF4-FFF2-40B4-BE49-F238E27FC236}">
                <a16:creationId xmlns:a16="http://schemas.microsoft.com/office/drawing/2014/main" id="{E56592C6-3C95-E80C-CD05-A3E625F137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1" y="783494"/>
            <a:ext cx="5971955" cy="3732472"/>
          </a:xfrm>
          <a:prstGeom prst="rect">
            <a:avLst/>
          </a:prstGeom>
        </p:spPr>
      </p:pic>
    </p:spTree>
    <p:extLst>
      <p:ext uri="{BB962C8B-B14F-4D97-AF65-F5344CB8AC3E}">
        <p14:creationId xmlns:p14="http://schemas.microsoft.com/office/powerpoint/2010/main" val="258239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B7188-D431-2C71-E66E-E1C65638C50F}"/>
            </a:ext>
          </a:extLst>
        </p:cNvPr>
        <p:cNvGrpSpPr/>
        <p:nvPr/>
      </p:nvGrpSpPr>
      <p:grpSpPr>
        <a:xfrm>
          <a:off x="0" y="0"/>
          <a:ext cx="0" cy="0"/>
          <a:chOff x="0" y="0"/>
          <a:chExt cx="0" cy="0"/>
        </a:xfrm>
      </p:grpSpPr>
      <p:sp>
        <p:nvSpPr>
          <p:cNvPr id="10" name="Text Placeholder 13">
            <a:extLst>
              <a:ext uri="{FF2B5EF4-FFF2-40B4-BE49-F238E27FC236}">
                <a16:creationId xmlns:a16="http://schemas.microsoft.com/office/drawing/2014/main" id="{DFFD782A-5EC2-BE11-3EE6-B80E5ACB0A87}"/>
              </a:ext>
            </a:extLst>
          </p:cNvPr>
          <p:cNvSpPr txBox="1">
            <a:spLocks/>
          </p:cNvSpPr>
          <p:nvPr/>
        </p:nvSpPr>
        <p:spPr>
          <a:xfrm>
            <a:off x="5724128" y="411510"/>
            <a:ext cx="3419872" cy="92635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sz="2000" b="1" dirty="0">
                <a:solidFill>
                  <a:schemeClr val="tx1">
                    <a:lumMod val="75000"/>
                    <a:lumOff val="25000"/>
                  </a:schemeClr>
                </a:solidFill>
                <a:latin typeface="+mj-lt"/>
                <a:cs typeface="Arial" pitchFamily="34" charset="0"/>
              </a:rPr>
              <a:t>Repeat the process           several times to document       different scenarios</a:t>
            </a:r>
            <a:endParaRPr lang="en-US" altLang="ko-KR" sz="2000" b="1" dirty="0">
              <a:solidFill>
                <a:schemeClr val="tx1">
                  <a:lumMod val="75000"/>
                  <a:lumOff val="25000"/>
                </a:schemeClr>
              </a:solidFill>
              <a:latin typeface="+mj-lt"/>
              <a:cs typeface="Arial" pitchFamily="34" charset="0"/>
            </a:endParaRPr>
          </a:p>
        </p:txBody>
      </p:sp>
      <p:sp>
        <p:nvSpPr>
          <p:cNvPr id="11" name="TextBox 10">
            <a:extLst>
              <a:ext uri="{FF2B5EF4-FFF2-40B4-BE49-F238E27FC236}">
                <a16:creationId xmlns:a16="http://schemas.microsoft.com/office/drawing/2014/main" id="{321140D5-423C-67D5-26A0-F07C223578D6}"/>
              </a:ext>
            </a:extLst>
          </p:cNvPr>
          <p:cNvSpPr txBox="1"/>
          <p:nvPr/>
        </p:nvSpPr>
        <p:spPr>
          <a:xfrm>
            <a:off x="6084168" y="1560207"/>
            <a:ext cx="2996218" cy="1015663"/>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Recording the operation multiple times allows it to learn how to face different situations, similar to a master demonstrating to an apprentice multiple times.</a:t>
            </a:r>
          </a:p>
        </p:txBody>
      </p:sp>
      <p:pic>
        <p:nvPicPr>
          <p:cNvPr id="2" name="retry">
            <a:hlinkClick r:id="" action="ppaction://media"/>
            <a:extLst>
              <a:ext uri="{FF2B5EF4-FFF2-40B4-BE49-F238E27FC236}">
                <a16:creationId xmlns:a16="http://schemas.microsoft.com/office/drawing/2014/main" id="{E6CEF07F-1D1C-8FBC-CBFF-69F7C82044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43558"/>
            <a:ext cx="5831519" cy="3644699"/>
          </a:xfrm>
          <a:prstGeom prst="rect">
            <a:avLst/>
          </a:prstGeom>
        </p:spPr>
      </p:pic>
    </p:spTree>
    <p:extLst>
      <p:ext uri="{BB962C8B-B14F-4D97-AF65-F5344CB8AC3E}">
        <p14:creationId xmlns:p14="http://schemas.microsoft.com/office/powerpoint/2010/main" val="20211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3614</TotalTime>
  <Words>1708</Words>
  <Application>Microsoft Office PowerPoint</Application>
  <PresentationFormat>On-screen Show (16:9)</PresentationFormat>
  <Paragraphs>125</Paragraphs>
  <Slides>21</Slides>
  <Notes>15</Notes>
  <HiddenSlides>0</HiddenSlides>
  <MMClips>4</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맑은 고딕</vt:lpstr>
      <vt:lpstr>Aptos</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Weida Liu</cp:lastModifiedBy>
  <cp:revision>98</cp:revision>
  <dcterms:created xsi:type="dcterms:W3CDTF">2016-12-05T23:26:54Z</dcterms:created>
  <dcterms:modified xsi:type="dcterms:W3CDTF">2025-06-20T18:24:22Z</dcterms:modified>
</cp:coreProperties>
</file>